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6" r:id="rId4"/>
    <p:sldId id="259" r:id="rId5"/>
    <p:sldId id="260" r:id="rId6"/>
    <p:sldId id="316" r:id="rId7"/>
    <p:sldId id="317" r:id="rId8"/>
    <p:sldId id="318" r:id="rId9"/>
    <p:sldId id="319" r:id="rId10"/>
    <p:sldId id="320" r:id="rId11"/>
    <p:sldId id="261" r:id="rId12"/>
    <p:sldId id="263" r:id="rId13"/>
    <p:sldId id="262" r:id="rId14"/>
    <p:sldId id="265" r:id="rId15"/>
    <p:sldId id="334" r:id="rId16"/>
    <p:sldId id="335" r:id="rId17"/>
    <p:sldId id="264" r:id="rId18"/>
    <p:sldId id="275" r:id="rId19"/>
    <p:sldId id="278" r:id="rId20"/>
    <p:sldId id="268" r:id="rId21"/>
    <p:sldId id="266" r:id="rId22"/>
    <p:sldId id="273" r:id="rId23"/>
    <p:sldId id="272" r:id="rId24"/>
    <p:sldId id="276" r:id="rId25"/>
    <p:sldId id="269" r:id="rId26"/>
    <p:sldId id="270" r:id="rId27"/>
    <p:sldId id="274" r:id="rId28"/>
    <p:sldId id="271" r:id="rId29"/>
    <p:sldId id="277" r:id="rId30"/>
    <p:sldId id="333" r:id="rId31"/>
    <p:sldId id="267" r:id="rId32"/>
    <p:sldId id="279" r:id="rId33"/>
    <p:sldId id="280" r:id="rId34"/>
    <p:sldId id="281" r:id="rId35"/>
    <p:sldId id="282" r:id="rId36"/>
    <p:sldId id="283" r:id="rId37"/>
    <p:sldId id="284" r:id="rId38"/>
    <p:sldId id="285" r:id="rId39"/>
    <p:sldId id="286" r:id="rId40"/>
    <p:sldId id="287" r:id="rId41"/>
    <p:sldId id="288" r:id="rId42"/>
    <p:sldId id="289" r:id="rId43"/>
    <p:sldId id="331" r:id="rId44"/>
    <p:sldId id="290" r:id="rId45"/>
    <p:sldId id="321" r:id="rId46"/>
    <p:sldId id="322" r:id="rId47"/>
    <p:sldId id="323" r:id="rId48"/>
    <p:sldId id="324" r:id="rId49"/>
    <p:sldId id="325" r:id="rId50"/>
    <p:sldId id="326" r:id="rId51"/>
    <p:sldId id="327" r:id="rId52"/>
    <p:sldId id="328" r:id="rId53"/>
    <p:sldId id="329" r:id="rId54"/>
    <p:sldId id="332" r:id="rId55"/>
    <p:sldId id="291" r:id="rId56"/>
    <p:sldId id="292" r:id="rId57"/>
    <p:sldId id="293" r:id="rId58"/>
    <p:sldId id="294" r:id="rId59"/>
    <p:sldId id="295" r:id="rId60"/>
    <p:sldId id="330" r:id="rId61"/>
    <p:sldId id="296" r:id="rId62"/>
    <p:sldId id="299" r:id="rId63"/>
    <p:sldId id="300" r:id="rId64"/>
    <p:sldId id="301" r:id="rId65"/>
    <p:sldId id="297" r:id="rId66"/>
    <p:sldId id="302" r:id="rId67"/>
    <p:sldId id="304" r:id="rId68"/>
    <p:sldId id="303" r:id="rId69"/>
    <p:sldId id="298" r:id="rId70"/>
    <p:sldId id="305" r:id="rId71"/>
    <p:sldId id="306" r:id="rId72"/>
    <p:sldId id="307" r:id="rId73"/>
    <p:sldId id="308" r:id="rId74"/>
    <p:sldId id="309" r:id="rId75"/>
    <p:sldId id="310" r:id="rId76"/>
    <p:sldId id="311" r:id="rId77"/>
    <p:sldId id="312" r:id="rId78"/>
    <p:sldId id="313" r:id="rId79"/>
    <p:sldId id="314" r:id="rId80"/>
    <p:sldId id="315"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9BB80-D26A-43EC-8866-209DE29AAC40}" type="doc">
      <dgm:prSet loTypeId="urn:microsoft.com/office/officeart/2011/layout/CircleProcess" loCatId="process" qsTypeId="urn:microsoft.com/office/officeart/2005/8/quickstyle/3d4" qsCatId="3D" csTypeId="urn:microsoft.com/office/officeart/2005/8/colors/colorful2" csCatId="colorful" phldr="1"/>
      <dgm:spPr/>
      <dgm:t>
        <a:bodyPr/>
        <a:lstStyle/>
        <a:p>
          <a:endParaRPr lang="en-US"/>
        </a:p>
      </dgm:t>
    </dgm:pt>
    <dgm:pt modelId="{863C5E1F-D113-4EB6-A2B1-02F9208FBA7F}">
      <dgm:prSet phldrT="[Text]"/>
      <dgm:spPr>
        <a:solidFill>
          <a:schemeClr val="bg2"/>
        </a:solidFill>
      </dgm:spPr>
      <dgm:t>
        <a:bodyPr/>
        <a:lstStyle/>
        <a:p>
          <a:r>
            <a:rPr lang="fa-IR" dirty="0" smtClean="0">
              <a:solidFill>
                <a:srgbClr val="FF0000"/>
              </a:solidFill>
              <a:cs typeface="Zeytoon" panose="00000400000000000000" pitchFamily="2" charset="-78"/>
            </a:rPr>
            <a:t>ميل</a:t>
          </a:r>
          <a:endParaRPr lang="en-US" dirty="0">
            <a:solidFill>
              <a:srgbClr val="FF0000"/>
            </a:solidFill>
            <a:cs typeface="Zeytoon" panose="00000400000000000000" pitchFamily="2" charset="-78"/>
          </a:endParaRPr>
        </a:p>
      </dgm:t>
    </dgm:pt>
    <dgm:pt modelId="{5E7FCB76-D548-449C-B908-1931A753F1D1}" type="parTrans" cxnId="{A1244324-89D9-48E2-8DA1-266016CCB5CB}">
      <dgm:prSet/>
      <dgm:spPr/>
      <dgm:t>
        <a:bodyPr/>
        <a:lstStyle/>
        <a:p>
          <a:endParaRPr lang="en-US">
            <a:solidFill>
              <a:srgbClr val="FF0000"/>
            </a:solidFill>
            <a:cs typeface="Zeytoon" panose="00000400000000000000" pitchFamily="2" charset="-78"/>
          </a:endParaRPr>
        </a:p>
      </dgm:t>
    </dgm:pt>
    <dgm:pt modelId="{85C30E5E-8BC0-4319-A892-6AF9713A36EA}" type="sibTrans" cxnId="{A1244324-89D9-48E2-8DA1-266016CCB5CB}">
      <dgm:prSet/>
      <dgm:spPr/>
      <dgm:t>
        <a:bodyPr/>
        <a:lstStyle/>
        <a:p>
          <a:endParaRPr lang="en-US">
            <a:solidFill>
              <a:srgbClr val="FF0000"/>
            </a:solidFill>
            <a:cs typeface="Zeytoon" panose="00000400000000000000" pitchFamily="2" charset="-78"/>
          </a:endParaRPr>
        </a:p>
      </dgm:t>
    </dgm:pt>
    <dgm:pt modelId="{AB48E2F0-4EB6-4356-A1B4-345314E2F160}">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شوق</a:t>
          </a:r>
          <a:endParaRPr lang="en-US" dirty="0">
            <a:solidFill>
              <a:srgbClr val="FF0000"/>
            </a:solidFill>
            <a:cs typeface="Zeytoon" panose="00000400000000000000" pitchFamily="2" charset="-78"/>
          </a:endParaRPr>
        </a:p>
      </dgm:t>
    </dgm:pt>
    <dgm:pt modelId="{AECB5699-51FE-4403-B1CD-23955DB0AC04}" type="parTrans" cxnId="{D8367C8E-BF77-43E6-A043-D33386F7911F}">
      <dgm:prSet/>
      <dgm:spPr/>
      <dgm:t>
        <a:bodyPr/>
        <a:lstStyle/>
        <a:p>
          <a:endParaRPr lang="en-US">
            <a:solidFill>
              <a:srgbClr val="FF0000"/>
            </a:solidFill>
            <a:cs typeface="Zeytoon" panose="00000400000000000000" pitchFamily="2" charset="-78"/>
          </a:endParaRPr>
        </a:p>
      </dgm:t>
    </dgm:pt>
    <dgm:pt modelId="{0D197D20-C086-4C0B-80F6-623C3E73190B}" type="sibTrans" cxnId="{D8367C8E-BF77-43E6-A043-D33386F7911F}">
      <dgm:prSet/>
      <dgm:spPr/>
      <dgm:t>
        <a:bodyPr/>
        <a:lstStyle/>
        <a:p>
          <a:endParaRPr lang="en-US">
            <a:solidFill>
              <a:srgbClr val="FF0000"/>
            </a:solidFill>
            <a:cs typeface="Zeytoon" panose="00000400000000000000" pitchFamily="2" charset="-78"/>
          </a:endParaRPr>
        </a:p>
      </dgm:t>
    </dgm:pt>
    <dgm:pt modelId="{B3FCC17C-548C-405B-83E2-C43D331A35CB}">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انگيزه</a:t>
          </a:r>
          <a:endParaRPr lang="en-US" dirty="0">
            <a:solidFill>
              <a:srgbClr val="FF0000"/>
            </a:solidFill>
            <a:cs typeface="Zeytoon" panose="00000400000000000000" pitchFamily="2" charset="-78"/>
          </a:endParaRPr>
        </a:p>
      </dgm:t>
    </dgm:pt>
    <dgm:pt modelId="{F7552033-E9AD-40A5-8F36-31460F25055E}" type="parTrans" cxnId="{71579AC6-B6DD-499F-969E-1FD48D191B5E}">
      <dgm:prSet/>
      <dgm:spPr/>
      <dgm:t>
        <a:bodyPr/>
        <a:lstStyle/>
        <a:p>
          <a:endParaRPr lang="en-US">
            <a:solidFill>
              <a:srgbClr val="FF0000"/>
            </a:solidFill>
            <a:cs typeface="Zeytoon" panose="00000400000000000000" pitchFamily="2" charset="-78"/>
          </a:endParaRPr>
        </a:p>
      </dgm:t>
    </dgm:pt>
    <dgm:pt modelId="{37D6492D-C40A-41C0-A216-BE4DE5179D86}" type="sibTrans" cxnId="{71579AC6-B6DD-499F-969E-1FD48D191B5E}">
      <dgm:prSet/>
      <dgm:spPr/>
      <dgm:t>
        <a:bodyPr/>
        <a:lstStyle/>
        <a:p>
          <a:endParaRPr lang="en-US">
            <a:solidFill>
              <a:srgbClr val="FF0000"/>
            </a:solidFill>
            <a:cs typeface="Zeytoon" panose="00000400000000000000" pitchFamily="2" charset="-78"/>
          </a:endParaRPr>
        </a:p>
      </dgm:t>
    </dgm:pt>
    <dgm:pt modelId="{7F0A4987-CB8D-4822-8F85-B62D51DA1B19}">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اراده</a:t>
          </a:r>
          <a:endParaRPr lang="en-US" dirty="0">
            <a:solidFill>
              <a:srgbClr val="FF0000"/>
            </a:solidFill>
            <a:cs typeface="Zeytoon" panose="00000400000000000000" pitchFamily="2" charset="-78"/>
          </a:endParaRPr>
        </a:p>
      </dgm:t>
    </dgm:pt>
    <dgm:pt modelId="{B958F55B-6E90-422F-8FFA-27F99532E968}" type="parTrans" cxnId="{B90A4ADF-8766-4B0E-81C5-66B555F8768F}">
      <dgm:prSet/>
      <dgm:spPr/>
      <dgm:t>
        <a:bodyPr/>
        <a:lstStyle/>
        <a:p>
          <a:endParaRPr lang="en-US">
            <a:solidFill>
              <a:srgbClr val="FF0000"/>
            </a:solidFill>
            <a:cs typeface="Zeytoon" panose="00000400000000000000" pitchFamily="2" charset="-78"/>
          </a:endParaRPr>
        </a:p>
      </dgm:t>
    </dgm:pt>
    <dgm:pt modelId="{8F4F1955-5A2B-4A70-9C28-2F2305388D5F}" type="sibTrans" cxnId="{B90A4ADF-8766-4B0E-81C5-66B555F8768F}">
      <dgm:prSet/>
      <dgm:spPr/>
      <dgm:t>
        <a:bodyPr/>
        <a:lstStyle/>
        <a:p>
          <a:endParaRPr lang="en-US">
            <a:solidFill>
              <a:srgbClr val="FF0000"/>
            </a:solidFill>
            <a:cs typeface="Zeytoon" panose="00000400000000000000" pitchFamily="2" charset="-78"/>
          </a:endParaRPr>
        </a:p>
      </dgm:t>
    </dgm:pt>
    <dgm:pt modelId="{036F86EF-39C2-48A4-BE63-937E0CBED9A3}">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فعل</a:t>
          </a:r>
          <a:endParaRPr lang="en-US" dirty="0">
            <a:solidFill>
              <a:srgbClr val="FF0000"/>
            </a:solidFill>
            <a:cs typeface="Zeytoon" panose="00000400000000000000" pitchFamily="2" charset="-78"/>
          </a:endParaRPr>
        </a:p>
      </dgm:t>
    </dgm:pt>
    <dgm:pt modelId="{0DC0999B-EEEE-4876-BA23-9C1646EF3FE4}" type="parTrans" cxnId="{C16EAE44-718B-438E-931E-FB2E6A3EA0F1}">
      <dgm:prSet/>
      <dgm:spPr/>
      <dgm:t>
        <a:bodyPr/>
        <a:lstStyle/>
        <a:p>
          <a:endParaRPr lang="en-US">
            <a:solidFill>
              <a:srgbClr val="FF0000"/>
            </a:solidFill>
            <a:cs typeface="Zeytoon" panose="00000400000000000000" pitchFamily="2" charset="-78"/>
          </a:endParaRPr>
        </a:p>
      </dgm:t>
    </dgm:pt>
    <dgm:pt modelId="{4C233CA6-55BC-411E-8D45-D69A8C3E138F}" type="sibTrans" cxnId="{C16EAE44-718B-438E-931E-FB2E6A3EA0F1}">
      <dgm:prSet/>
      <dgm:spPr/>
      <dgm:t>
        <a:bodyPr/>
        <a:lstStyle/>
        <a:p>
          <a:endParaRPr lang="en-US">
            <a:solidFill>
              <a:srgbClr val="FF0000"/>
            </a:solidFill>
            <a:cs typeface="Zeytoon" panose="00000400000000000000" pitchFamily="2" charset="-78"/>
          </a:endParaRPr>
        </a:p>
      </dgm:t>
    </dgm:pt>
    <dgm:pt modelId="{2D098748-C16D-4CF1-9803-D9BA519374CE}" type="pres">
      <dgm:prSet presAssocID="{8359BB80-D26A-43EC-8866-209DE29AAC40}" presName="Name0" presStyleCnt="0">
        <dgm:presLayoutVars>
          <dgm:chMax val="11"/>
          <dgm:chPref val="11"/>
          <dgm:dir/>
          <dgm:resizeHandles/>
        </dgm:presLayoutVars>
      </dgm:prSet>
      <dgm:spPr/>
      <dgm:t>
        <a:bodyPr/>
        <a:lstStyle/>
        <a:p>
          <a:endParaRPr lang="en-US"/>
        </a:p>
      </dgm:t>
    </dgm:pt>
    <dgm:pt modelId="{39D0BFCD-BCF3-4532-8800-80502476B5E5}" type="pres">
      <dgm:prSet presAssocID="{036F86EF-39C2-48A4-BE63-937E0CBED9A3}" presName="Accent5" presStyleCnt="0"/>
      <dgm:spPr/>
    </dgm:pt>
    <dgm:pt modelId="{3AC41080-410C-443A-A84C-8263E711F9AA}" type="pres">
      <dgm:prSet presAssocID="{036F86EF-39C2-48A4-BE63-937E0CBED9A3}" presName="Accent" presStyleLbl="node1" presStyleIdx="0" presStyleCnt="5"/>
      <dgm:spPr/>
    </dgm:pt>
    <dgm:pt modelId="{02B43964-775D-411C-B954-C79BC545B54C}" type="pres">
      <dgm:prSet presAssocID="{036F86EF-39C2-48A4-BE63-937E0CBED9A3}" presName="ParentBackground5" presStyleCnt="0"/>
      <dgm:spPr/>
    </dgm:pt>
    <dgm:pt modelId="{69CD56DC-4216-4F2D-928F-9841126E564F}" type="pres">
      <dgm:prSet presAssocID="{036F86EF-39C2-48A4-BE63-937E0CBED9A3}" presName="ParentBackground" presStyleLbl="fgAcc1" presStyleIdx="0" presStyleCnt="5"/>
      <dgm:spPr/>
      <dgm:t>
        <a:bodyPr/>
        <a:lstStyle/>
        <a:p>
          <a:endParaRPr lang="en-US"/>
        </a:p>
      </dgm:t>
    </dgm:pt>
    <dgm:pt modelId="{E56101E1-4B9E-4E54-AE5E-665CFA83ACC5}" type="pres">
      <dgm:prSet presAssocID="{036F86EF-39C2-48A4-BE63-937E0CBED9A3}" presName="Parent5" presStyleLbl="revTx" presStyleIdx="0" presStyleCnt="0">
        <dgm:presLayoutVars>
          <dgm:chMax val="1"/>
          <dgm:chPref val="1"/>
          <dgm:bulletEnabled val="1"/>
        </dgm:presLayoutVars>
      </dgm:prSet>
      <dgm:spPr/>
      <dgm:t>
        <a:bodyPr/>
        <a:lstStyle/>
        <a:p>
          <a:endParaRPr lang="en-US"/>
        </a:p>
      </dgm:t>
    </dgm:pt>
    <dgm:pt modelId="{7FAC887C-4785-45A5-8704-6174553F09B8}" type="pres">
      <dgm:prSet presAssocID="{7F0A4987-CB8D-4822-8F85-B62D51DA1B19}" presName="Accent4" presStyleCnt="0"/>
      <dgm:spPr/>
    </dgm:pt>
    <dgm:pt modelId="{9AC210CC-9C18-44D0-B30D-FCBFB78B725E}" type="pres">
      <dgm:prSet presAssocID="{7F0A4987-CB8D-4822-8F85-B62D51DA1B19}" presName="Accent" presStyleLbl="node1" presStyleIdx="1" presStyleCnt="5"/>
      <dgm:spPr/>
    </dgm:pt>
    <dgm:pt modelId="{3CACFFDB-FAD2-4E1E-A586-5E573AB42493}" type="pres">
      <dgm:prSet presAssocID="{7F0A4987-CB8D-4822-8F85-B62D51DA1B19}" presName="ParentBackground4" presStyleCnt="0"/>
      <dgm:spPr/>
    </dgm:pt>
    <dgm:pt modelId="{D2B170B1-D56F-463C-ACF8-95561AC4ECE2}" type="pres">
      <dgm:prSet presAssocID="{7F0A4987-CB8D-4822-8F85-B62D51DA1B19}" presName="ParentBackground" presStyleLbl="fgAcc1" presStyleIdx="1" presStyleCnt="5"/>
      <dgm:spPr/>
      <dgm:t>
        <a:bodyPr/>
        <a:lstStyle/>
        <a:p>
          <a:endParaRPr lang="en-US"/>
        </a:p>
      </dgm:t>
    </dgm:pt>
    <dgm:pt modelId="{70CDDCD7-2642-4DE2-8F6A-6F45B9DFAD26}" type="pres">
      <dgm:prSet presAssocID="{7F0A4987-CB8D-4822-8F85-B62D51DA1B19}" presName="Parent4" presStyleLbl="revTx" presStyleIdx="0" presStyleCnt="0">
        <dgm:presLayoutVars>
          <dgm:chMax val="1"/>
          <dgm:chPref val="1"/>
          <dgm:bulletEnabled val="1"/>
        </dgm:presLayoutVars>
      </dgm:prSet>
      <dgm:spPr/>
      <dgm:t>
        <a:bodyPr/>
        <a:lstStyle/>
        <a:p>
          <a:endParaRPr lang="en-US"/>
        </a:p>
      </dgm:t>
    </dgm:pt>
    <dgm:pt modelId="{AE141D67-D1C7-484E-BA8B-4C87EB69AA2A}" type="pres">
      <dgm:prSet presAssocID="{B3FCC17C-548C-405B-83E2-C43D331A35CB}" presName="Accent3" presStyleCnt="0"/>
      <dgm:spPr/>
    </dgm:pt>
    <dgm:pt modelId="{60E9B928-F9F4-4DC3-9AAF-B87983AE6D5D}" type="pres">
      <dgm:prSet presAssocID="{B3FCC17C-548C-405B-83E2-C43D331A35CB}" presName="Accent" presStyleLbl="node1" presStyleIdx="2" presStyleCnt="5"/>
      <dgm:spPr/>
    </dgm:pt>
    <dgm:pt modelId="{BF6BAB8C-6BCD-4E0D-9419-192CD8F19096}" type="pres">
      <dgm:prSet presAssocID="{B3FCC17C-548C-405B-83E2-C43D331A35CB}" presName="ParentBackground3" presStyleCnt="0"/>
      <dgm:spPr/>
    </dgm:pt>
    <dgm:pt modelId="{1B748640-0FD9-4616-91AD-39D2114A781C}" type="pres">
      <dgm:prSet presAssocID="{B3FCC17C-548C-405B-83E2-C43D331A35CB}" presName="ParentBackground" presStyleLbl="fgAcc1" presStyleIdx="2" presStyleCnt="5"/>
      <dgm:spPr/>
      <dgm:t>
        <a:bodyPr/>
        <a:lstStyle/>
        <a:p>
          <a:endParaRPr lang="en-US"/>
        </a:p>
      </dgm:t>
    </dgm:pt>
    <dgm:pt modelId="{9C68128D-5C9C-4F5F-99DB-BCAB479077A9}" type="pres">
      <dgm:prSet presAssocID="{B3FCC17C-548C-405B-83E2-C43D331A35CB}" presName="Parent3" presStyleLbl="revTx" presStyleIdx="0" presStyleCnt="0">
        <dgm:presLayoutVars>
          <dgm:chMax val="1"/>
          <dgm:chPref val="1"/>
          <dgm:bulletEnabled val="1"/>
        </dgm:presLayoutVars>
      </dgm:prSet>
      <dgm:spPr/>
      <dgm:t>
        <a:bodyPr/>
        <a:lstStyle/>
        <a:p>
          <a:endParaRPr lang="en-US"/>
        </a:p>
      </dgm:t>
    </dgm:pt>
    <dgm:pt modelId="{AB83F145-3F55-4F07-A3B9-EB2132AC7D84}" type="pres">
      <dgm:prSet presAssocID="{AB48E2F0-4EB6-4356-A1B4-345314E2F160}" presName="Accent2" presStyleCnt="0"/>
      <dgm:spPr/>
    </dgm:pt>
    <dgm:pt modelId="{AFA428B8-0735-4897-BE41-668DA2F70630}" type="pres">
      <dgm:prSet presAssocID="{AB48E2F0-4EB6-4356-A1B4-345314E2F160}" presName="Accent" presStyleLbl="node1" presStyleIdx="3" presStyleCnt="5"/>
      <dgm:spPr/>
    </dgm:pt>
    <dgm:pt modelId="{F7EE850D-82A2-464A-B9A2-01AF3A6AAEDF}" type="pres">
      <dgm:prSet presAssocID="{AB48E2F0-4EB6-4356-A1B4-345314E2F160}" presName="ParentBackground2" presStyleCnt="0"/>
      <dgm:spPr/>
    </dgm:pt>
    <dgm:pt modelId="{DB3EB117-4108-4957-AEA4-801F8841221D}" type="pres">
      <dgm:prSet presAssocID="{AB48E2F0-4EB6-4356-A1B4-345314E2F160}" presName="ParentBackground" presStyleLbl="fgAcc1" presStyleIdx="3" presStyleCnt="5"/>
      <dgm:spPr/>
      <dgm:t>
        <a:bodyPr/>
        <a:lstStyle/>
        <a:p>
          <a:endParaRPr lang="en-US"/>
        </a:p>
      </dgm:t>
    </dgm:pt>
    <dgm:pt modelId="{D4C609DA-33A3-4A1A-A867-C565015A5E3F}" type="pres">
      <dgm:prSet presAssocID="{AB48E2F0-4EB6-4356-A1B4-345314E2F160}" presName="Parent2" presStyleLbl="revTx" presStyleIdx="0" presStyleCnt="0">
        <dgm:presLayoutVars>
          <dgm:chMax val="1"/>
          <dgm:chPref val="1"/>
          <dgm:bulletEnabled val="1"/>
        </dgm:presLayoutVars>
      </dgm:prSet>
      <dgm:spPr/>
      <dgm:t>
        <a:bodyPr/>
        <a:lstStyle/>
        <a:p>
          <a:endParaRPr lang="en-US"/>
        </a:p>
      </dgm:t>
    </dgm:pt>
    <dgm:pt modelId="{99347E12-3D97-48B7-B863-575F0C86FC3E}" type="pres">
      <dgm:prSet presAssocID="{863C5E1F-D113-4EB6-A2B1-02F9208FBA7F}" presName="Accent1" presStyleCnt="0"/>
      <dgm:spPr/>
    </dgm:pt>
    <dgm:pt modelId="{39A54114-C1EC-49D7-B001-D6580247C185}" type="pres">
      <dgm:prSet presAssocID="{863C5E1F-D113-4EB6-A2B1-02F9208FBA7F}" presName="Accent" presStyleLbl="node1" presStyleIdx="4" presStyleCnt="5"/>
      <dgm:spPr/>
    </dgm:pt>
    <dgm:pt modelId="{E004CA1B-5AB8-4AFC-AD5C-DC3D6235569F}" type="pres">
      <dgm:prSet presAssocID="{863C5E1F-D113-4EB6-A2B1-02F9208FBA7F}" presName="ParentBackground1" presStyleCnt="0"/>
      <dgm:spPr/>
    </dgm:pt>
    <dgm:pt modelId="{7A11A534-0AAB-443F-B8A4-F5EC6CAE1E24}" type="pres">
      <dgm:prSet presAssocID="{863C5E1F-D113-4EB6-A2B1-02F9208FBA7F}" presName="ParentBackground" presStyleLbl="fgAcc1" presStyleIdx="4" presStyleCnt="5"/>
      <dgm:spPr/>
      <dgm:t>
        <a:bodyPr/>
        <a:lstStyle/>
        <a:p>
          <a:endParaRPr lang="en-US"/>
        </a:p>
      </dgm:t>
    </dgm:pt>
    <dgm:pt modelId="{98FDEECB-A5D8-4AE3-A8DB-C4DCBCFDDA43}" type="pres">
      <dgm:prSet presAssocID="{863C5E1F-D113-4EB6-A2B1-02F9208FBA7F}" presName="Parent1" presStyleLbl="revTx" presStyleIdx="0" presStyleCnt="0">
        <dgm:presLayoutVars>
          <dgm:chMax val="1"/>
          <dgm:chPref val="1"/>
          <dgm:bulletEnabled val="1"/>
        </dgm:presLayoutVars>
      </dgm:prSet>
      <dgm:spPr/>
      <dgm:t>
        <a:bodyPr/>
        <a:lstStyle/>
        <a:p>
          <a:endParaRPr lang="en-US"/>
        </a:p>
      </dgm:t>
    </dgm:pt>
  </dgm:ptLst>
  <dgm:cxnLst>
    <dgm:cxn modelId="{A1244324-89D9-48E2-8DA1-266016CCB5CB}" srcId="{8359BB80-D26A-43EC-8866-209DE29AAC40}" destId="{863C5E1F-D113-4EB6-A2B1-02F9208FBA7F}" srcOrd="0" destOrd="0" parTransId="{5E7FCB76-D548-449C-B908-1931A753F1D1}" sibTransId="{85C30E5E-8BC0-4319-A892-6AF9713A36EA}"/>
    <dgm:cxn modelId="{38F9F24B-D140-441C-819D-86A4181986EE}" type="presOf" srcId="{863C5E1F-D113-4EB6-A2B1-02F9208FBA7F}" destId="{98FDEECB-A5D8-4AE3-A8DB-C4DCBCFDDA43}" srcOrd="1" destOrd="0" presId="urn:microsoft.com/office/officeart/2011/layout/CircleProcess"/>
    <dgm:cxn modelId="{B90A4ADF-8766-4B0E-81C5-66B555F8768F}" srcId="{8359BB80-D26A-43EC-8866-209DE29AAC40}" destId="{7F0A4987-CB8D-4822-8F85-B62D51DA1B19}" srcOrd="3" destOrd="0" parTransId="{B958F55B-6E90-422F-8FFA-27F99532E968}" sibTransId="{8F4F1955-5A2B-4A70-9C28-2F2305388D5F}"/>
    <dgm:cxn modelId="{3D19B219-0B96-4776-99B6-FD521CEFBD3D}" type="presOf" srcId="{8359BB80-D26A-43EC-8866-209DE29AAC40}" destId="{2D098748-C16D-4CF1-9803-D9BA519374CE}" srcOrd="0" destOrd="0" presId="urn:microsoft.com/office/officeart/2011/layout/CircleProcess"/>
    <dgm:cxn modelId="{D8367C8E-BF77-43E6-A043-D33386F7911F}" srcId="{8359BB80-D26A-43EC-8866-209DE29AAC40}" destId="{AB48E2F0-4EB6-4356-A1B4-345314E2F160}" srcOrd="1" destOrd="0" parTransId="{AECB5699-51FE-4403-B1CD-23955DB0AC04}" sibTransId="{0D197D20-C086-4C0B-80F6-623C3E73190B}"/>
    <dgm:cxn modelId="{3A083250-C8F9-414D-9BBF-79B7818104EC}" type="presOf" srcId="{AB48E2F0-4EB6-4356-A1B4-345314E2F160}" destId="{DB3EB117-4108-4957-AEA4-801F8841221D}" srcOrd="0" destOrd="0" presId="urn:microsoft.com/office/officeart/2011/layout/CircleProcess"/>
    <dgm:cxn modelId="{71579AC6-B6DD-499F-969E-1FD48D191B5E}" srcId="{8359BB80-D26A-43EC-8866-209DE29AAC40}" destId="{B3FCC17C-548C-405B-83E2-C43D331A35CB}" srcOrd="2" destOrd="0" parTransId="{F7552033-E9AD-40A5-8F36-31460F25055E}" sibTransId="{37D6492D-C40A-41C0-A216-BE4DE5179D86}"/>
    <dgm:cxn modelId="{423CF61E-B576-482C-AD5C-B4B9C2C2C9DB}" type="presOf" srcId="{036F86EF-39C2-48A4-BE63-937E0CBED9A3}" destId="{E56101E1-4B9E-4E54-AE5E-665CFA83ACC5}" srcOrd="1" destOrd="0" presId="urn:microsoft.com/office/officeart/2011/layout/CircleProcess"/>
    <dgm:cxn modelId="{773F77BD-FE09-406C-B8F7-59D6A6B0D668}" type="presOf" srcId="{B3FCC17C-548C-405B-83E2-C43D331A35CB}" destId="{9C68128D-5C9C-4F5F-99DB-BCAB479077A9}" srcOrd="1" destOrd="0" presId="urn:microsoft.com/office/officeart/2011/layout/CircleProcess"/>
    <dgm:cxn modelId="{E98796C3-76C4-4208-B259-826B31D19FE5}" type="presOf" srcId="{7F0A4987-CB8D-4822-8F85-B62D51DA1B19}" destId="{D2B170B1-D56F-463C-ACF8-95561AC4ECE2}" srcOrd="0" destOrd="0" presId="urn:microsoft.com/office/officeart/2011/layout/CircleProcess"/>
    <dgm:cxn modelId="{AE7245CD-C3AF-44BD-BC8A-FE215750C3CA}" type="presOf" srcId="{863C5E1F-D113-4EB6-A2B1-02F9208FBA7F}" destId="{7A11A534-0AAB-443F-B8A4-F5EC6CAE1E24}" srcOrd="0" destOrd="0" presId="urn:microsoft.com/office/officeart/2011/layout/CircleProcess"/>
    <dgm:cxn modelId="{C16EAE44-718B-438E-931E-FB2E6A3EA0F1}" srcId="{8359BB80-D26A-43EC-8866-209DE29AAC40}" destId="{036F86EF-39C2-48A4-BE63-937E0CBED9A3}" srcOrd="4" destOrd="0" parTransId="{0DC0999B-EEEE-4876-BA23-9C1646EF3FE4}" sibTransId="{4C233CA6-55BC-411E-8D45-D69A8C3E138F}"/>
    <dgm:cxn modelId="{A360B74B-444C-45E1-B5AA-0A482FFB4E7C}" type="presOf" srcId="{036F86EF-39C2-48A4-BE63-937E0CBED9A3}" destId="{69CD56DC-4216-4F2D-928F-9841126E564F}" srcOrd="0" destOrd="0" presId="urn:microsoft.com/office/officeart/2011/layout/CircleProcess"/>
    <dgm:cxn modelId="{C7537773-A25C-4980-B4AA-AFC8FB7DF601}" type="presOf" srcId="{7F0A4987-CB8D-4822-8F85-B62D51DA1B19}" destId="{70CDDCD7-2642-4DE2-8F6A-6F45B9DFAD26}" srcOrd="1" destOrd="0" presId="urn:microsoft.com/office/officeart/2011/layout/CircleProcess"/>
    <dgm:cxn modelId="{3BC26948-1EA0-41FC-BC10-9C27DFBA2899}" type="presOf" srcId="{B3FCC17C-548C-405B-83E2-C43D331A35CB}" destId="{1B748640-0FD9-4616-91AD-39D2114A781C}" srcOrd="0" destOrd="0" presId="urn:microsoft.com/office/officeart/2011/layout/CircleProcess"/>
    <dgm:cxn modelId="{9920084A-6071-403E-B0CC-29129F3F4686}" type="presOf" srcId="{AB48E2F0-4EB6-4356-A1B4-345314E2F160}" destId="{D4C609DA-33A3-4A1A-A867-C565015A5E3F}" srcOrd="1" destOrd="0" presId="urn:microsoft.com/office/officeart/2011/layout/CircleProcess"/>
    <dgm:cxn modelId="{FE95A364-A9F2-4C71-9300-7889C9AE4FAF}" type="presParOf" srcId="{2D098748-C16D-4CF1-9803-D9BA519374CE}" destId="{39D0BFCD-BCF3-4532-8800-80502476B5E5}" srcOrd="0" destOrd="0" presId="urn:microsoft.com/office/officeart/2011/layout/CircleProcess"/>
    <dgm:cxn modelId="{D8FF6571-722C-4853-9739-A32093389E6A}" type="presParOf" srcId="{39D0BFCD-BCF3-4532-8800-80502476B5E5}" destId="{3AC41080-410C-443A-A84C-8263E711F9AA}" srcOrd="0" destOrd="0" presId="urn:microsoft.com/office/officeart/2011/layout/CircleProcess"/>
    <dgm:cxn modelId="{9B9B5732-7A9E-4AA0-ACC3-FC3EB50E97CF}" type="presParOf" srcId="{2D098748-C16D-4CF1-9803-D9BA519374CE}" destId="{02B43964-775D-411C-B954-C79BC545B54C}" srcOrd="1" destOrd="0" presId="urn:microsoft.com/office/officeart/2011/layout/CircleProcess"/>
    <dgm:cxn modelId="{7A733E3A-81AB-45AE-A5A4-8B8CDE3C0E8C}" type="presParOf" srcId="{02B43964-775D-411C-B954-C79BC545B54C}" destId="{69CD56DC-4216-4F2D-928F-9841126E564F}" srcOrd="0" destOrd="0" presId="urn:microsoft.com/office/officeart/2011/layout/CircleProcess"/>
    <dgm:cxn modelId="{FBD0CEEF-DE17-4ED2-8D91-CFEF3CC60A53}" type="presParOf" srcId="{2D098748-C16D-4CF1-9803-D9BA519374CE}" destId="{E56101E1-4B9E-4E54-AE5E-665CFA83ACC5}" srcOrd="2" destOrd="0" presId="urn:microsoft.com/office/officeart/2011/layout/CircleProcess"/>
    <dgm:cxn modelId="{7FE6C9A8-1638-4196-8E71-696B96E7CDC4}" type="presParOf" srcId="{2D098748-C16D-4CF1-9803-D9BA519374CE}" destId="{7FAC887C-4785-45A5-8704-6174553F09B8}" srcOrd="3" destOrd="0" presId="urn:microsoft.com/office/officeart/2011/layout/CircleProcess"/>
    <dgm:cxn modelId="{281E7269-B5C9-4470-8C2C-33E95B31D8ED}" type="presParOf" srcId="{7FAC887C-4785-45A5-8704-6174553F09B8}" destId="{9AC210CC-9C18-44D0-B30D-FCBFB78B725E}" srcOrd="0" destOrd="0" presId="urn:microsoft.com/office/officeart/2011/layout/CircleProcess"/>
    <dgm:cxn modelId="{7ECD3522-0113-4BA3-88BA-EF96A7CC0109}" type="presParOf" srcId="{2D098748-C16D-4CF1-9803-D9BA519374CE}" destId="{3CACFFDB-FAD2-4E1E-A586-5E573AB42493}" srcOrd="4" destOrd="0" presId="urn:microsoft.com/office/officeart/2011/layout/CircleProcess"/>
    <dgm:cxn modelId="{B9FC6583-7B7A-42DA-8AAD-DE7DF3F9E85F}" type="presParOf" srcId="{3CACFFDB-FAD2-4E1E-A586-5E573AB42493}" destId="{D2B170B1-D56F-463C-ACF8-95561AC4ECE2}" srcOrd="0" destOrd="0" presId="urn:microsoft.com/office/officeart/2011/layout/CircleProcess"/>
    <dgm:cxn modelId="{258863D4-FEBC-42D2-8381-7EFAFA1A2C2E}" type="presParOf" srcId="{2D098748-C16D-4CF1-9803-D9BA519374CE}" destId="{70CDDCD7-2642-4DE2-8F6A-6F45B9DFAD26}" srcOrd="5" destOrd="0" presId="urn:microsoft.com/office/officeart/2011/layout/CircleProcess"/>
    <dgm:cxn modelId="{5E3602DD-1AA8-4948-9F83-51F515766EB1}" type="presParOf" srcId="{2D098748-C16D-4CF1-9803-D9BA519374CE}" destId="{AE141D67-D1C7-484E-BA8B-4C87EB69AA2A}" srcOrd="6" destOrd="0" presId="urn:microsoft.com/office/officeart/2011/layout/CircleProcess"/>
    <dgm:cxn modelId="{6581C1B2-48B3-491D-AA7D-96D4E31AD8A2}" type="presParOf" srcId="{AE141D67-D1C7-484E-BA8B-4C87EB69AA2A}" destId="{60E9B928-F9F4-4DC3-9AAF-B87983AE6D5D}" srcOrd="0" destOrd="0" presId="urn:microsoft.com/office/officeart/2011/layout/CircleProcess"/>
    <dgm:cxn modelId="{3631A5C6-8AEA-4EEC-9324-1CCA1F8FAA7D}" type="presParOf" srcId="{2D098748-C16D-4CF1-9803-D9BA519374CE}" destId="{BF6BAB8C-6BCD-4E0D-9419-192CD8F19096}" srcOrd="7" destOrd="0" presId="urn:microsoft.com/office/officeart/2011/layout/CircleProcess"/>
    <dgm:cxn modelId="{2BB4FB32-7FE0-4E22-8BFE-AA7A941FA73E}" type="presParOf" srcId="{BF6BAB8C-6BCD-4E0D-9419-192CD8F19096}" destId="{1B748640-0FD9-4616-91AD-39D2114A781C}" srcOrd="0" destOrd="0" presId="urn:microsoft.com/office/officeart/2011/layout/CircleProcess"/>
    <dgm:cxn modelId="{011F0046-3690-4F0D-8EE6-53F49B2E1A1F}" type="presParOf" srcId="{2D098748-C16D-4CF1-9803-D9BA519374CE}" destId="{9C68128D-5C9C-4F5F-99DB-BCAB479077A9}" srcOrd="8" destOrd="0" presId="urn:microsoft.com/office/officeart/2011/layout/CircleProcess"/>
    <dgm:cxn modelId="{B1F2D4B4-90C1-4BAE-92AA-6DDA2C0CB6F5}" type="presParOf" srcId="{2D098748-C16D-4CF1-9803-D9BA519374CE}" destId="{AB83F145-3F55-4F07-A3B9-EB2132AC7D84}" srcOrd="9" destOrd="0" presId="urn:microsoft.com/office/officeart/2011/layout/CircleProcess"/>
    <dgm:cxn modelId="{83183B42-9ED7-470A-B375-FBA60E32B459}" type="presParOf" srcId="{AB83F145-3F55-4F07-A3B9-EB2132AC7D84}" destId="{AFA428B8-0735-4897-BE41-668DA2F70630}" srcOrd="0" destOrd="0" presId="urn:microsoft.com/office/officeart/2011/layout/CircleProcess"/>
    <dgm:cxn modelId="{E7D9ED06-735B-43D2-95DB-F11EFFAE3F5B}" type="presParOf" srcId="{2D098748-C16D-4CF1-9803-D9BA519374CE}" destId="{F7EE850D-82A2-464A-B9A2-01AF3A6AAEDF}" srcOrd="10" destOrd="0" presId="urn:microsoft.com/office/officeart/2011/layout/CircleProcess"/>
    <dgm:cxn modelId="{E663A35F-647F-4D19-AF9E-D1FC3FCDB7C9}" type="presParOf" srcId="{F7EE850D-82A2-464A-B9A2-01AF3A6AAEDF}" destId="{DB3EB117-4108-4957-AEA4-801F8841221D}" srcOrd="0" destOrd="0" presId="urn:microsoft.com/office/officeart/2011/layout/CircleProcess"/>
    <dgm:cxn modelId="{6263B087-9F85-4F12-9821-2BF26373C295}" type="presParOf" srcId="{2D098748-C16D-4CF1-9803-D9BA519374CE}" destId="{D4C609DA-33A3-4A1A-A867-C565015A5E3F}" srcOrd="11" destOrd="0" presId="urn:microsoft.com/office/officeart/2011/layout/CircleProcess"/>
    <dgm:cxn modelId="{101E3084-DDA6-4643-983E-C0ADCC52E5A3}" type="presParOf" srcId="{2D098748-C16D-4CF1-9803-D9BA519374CE}" destId="{99347E12-3D97-48B7-B863-575F0C86FC3E}" srcOrd="12" destOrd="0" presId="urn:microsoft.com/office/officeart/2011/layout/CircleProcess"/>
    <dgm:cxn modelId="{C0CB41CA-ACDE-4F78-886E-0C27A43E372A}" type="presParOf" srcId="{99347E12-3D97-48B7-B863-575F0C86FC3E}" destId="{39A54114-C1EC-49D7-B001-D6580247C185}" srcOrd="0" destOrd="0" presId="urn:microsoft.com/office/officeart/2011/layout/CircleProcess"/>
    <dgm:cxn modelId="{B6743BD9-DDE9-4A97-A332-DC6CEF45F20D}" type="presParOf" srcId="{2D098748-C16D-4CF1-9803-D9BA519374CE}" destId="{E004CA1B-5AB8-4AFC-AD5C-DC3D6235569F}" srcOrd="13" destOrd="0" presId="urn:microsoft.com/office/officeart/2011/layout/CircleProcess"/>
    <dgm:cxn modelId="{DB78490D-925C-478F-82F5-70E9DA3D5844}" type="presParOf" srcId="{E004CA1B-5AB8-4AFC-AD5C-DC3D6235569F}" destId="{7A11A534-0AAB-443F-B8A4-F5EC6CAE1E24}" srcOrd="0" destOrd="0" presId="urn:microsoft.com/office/officeart/2011/layout/CircleProcess"/>
    <dgm:cxn modelId="{6F6FBAB6-753A-42F0-8C66-1D67CDDFAA72}" type="presParOf" srcId="{2D098748-C16D-4CF1-9803-D9BA519374CE}" destId="{98FDEECB-A5D8-4AE3-A8DB-C4DCBCFDDA43}"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9BB80-D26A-43EC-8866-209DE29AAC40}" type="doc">
      <dgm:prSet loTypeId="urn:microsoft.com/office/officeart/2011/layout/CircleProcess" loCatId="process" qsTypeId="urn:microsoft.com/office/officeart/2005/8/quickstyle/3d4" qsCatId="3D" csTypeId="urn:microsoft.com/office/officeart/2005/8/colors/colorful2" csCatId="colorful" phldr="1"/>
      <dgm:spPr/>
      <dgm:t>
        <a:bodyPr/>
        <a:lstStyle/>
        <a:p>
          <a:endParaRPr lang="en-US"/>
        </a:p>
      </dgm:t>
    </dgm:pt>
    <dgm:pt modelId="{7D798966-1DEF-4186-9191-2CB70F431CF9}">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فعل</a:t>
          </a:r>
          <a:endParaRPr lang="en-US" dirty="0">
            <a:solidFill>
              <a:srgbClr val="FF0000"/>
            </a:solidFill>
            <a:cs typeface="Zeytoon" panose="00000400000000000000" pitchFamily="2" charset="-78"/>
          </a:endParaRPr>
        </a:p>
      </dgm:t>
    </dgm:pt>
    <dgm:pt modelId="{FBFE8C56-E73C-4CCD-AD80-C6911F8BFBAD}" type="parTrans" cxnId="{CB314C9F-2FF3-4796-8DFD-954F0094E1AA}">
      <dgm:prSet/>
      <dgm:spPr/>
      <dgm:t>
        <a:bodyPr/>
        <a:lstStyle/>
        <a:p>
          <a:endParaRPr lang="en-US">
            <a:solidFill>
              <a:srgbClr val="FF0000"/>
            </a:solidFill>
          </a:endParaRPr>
        </a:p>
      </dgm:t>
    </dgm:pt>
    <dgm:pt modelId="{B7901CCC-DE4E-4C68-9D39-E9A78F10D04D}" type="sibTrans" cxnId="{CB314C9F-2FF3-4796-8DFD-954F0094E1AA}">
      <dgm:prSet/>
      <dgm:spPr/>
      <dgm:t>
        <a:bodyPr/>
        <a:lstStyle/>
        <a:p>
          <a:endParaRPr lang="en-US">
            <a:solidFill>
              <a:srgbClr val="FF0000"/>
            </a:solidFill>
          </a:endParaRPr>
        </a:p>
      </dgm:t>
    </dgm:pt>
    <dgm:pt modelId="{7F10A8B2-59FB-43F2-AED3-03050A02ABF9}">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نياز</a:t>
          </a:r>
          <a:endParaRPr lang="en-US" dirty="0">
            <a:solidFill>
              <a:srgbClr val="FF0000"/>
            </a:solidFill>
            <a:cs typeface="Zeytoon" panose="00000400000000000000" pitchFamily="2" charset="-78"/>
          </a:endParaRPr>
        </a:p>
      </dgm:t>
    </dgm:pt>
    <dgm:pt modelId="{BD842377-06D7-40A3-8CF2-FEDA171FDDAF}" type="parTrans" cxnId="{9AF97C81-0A61-4F70-A105-ADBF4E019C0D}">
      <dgm:prSet/>
      <dgm:spPr/>
      <dgm:t>
        <a:bodyPr/>
        <a:lstStyle/>
        <a:p>
          <a:endParaRPr lang="en-US">
            <a:solidFill>
              <a:srgbClr val="FF0000"/>
            </a:solidFill>
          </a:endParaRPr>
        </a:p>
      </dgm:t>
    </dgm:pt>
    <dgm:pt modelId="{9D5C3158-B217-4558-BA55-7E99B9E1FB64}" type="sibTrans" cxnId="{9AF97C81-0A61-4F70-A105-ADBF4E019C0D}">
      <dgm:prSet/>
      <dgm:spPr/>
      <dgm:t>
        <a:bodyPr/>
        <a:lstStyle/>
        <a:p>
          <a:endParaRPr lang="en-US">
            <a:solidFill>
              <a:srgbClr val="FF0000"/>
            </a:solidFill>
          </a:endParaRPr>
        </a:p>
      </dgm:t>
    </dgm:pt>
    <dgm:pt modelId="{85C594AB-8966-4A27-B43E-69A346BAC04E}">
      <dgm:prSet phldrT="[Text]"/>
      <dgm:spPr>
        <a:solidFill>
          <a:schemeClr val="bg2">
            <a:alpha val="90000"/>
          </a:schemeClr>
        </a:solidFill>
      </dgm:spPr>
      <dgm:t>
        <a:bodyPr/>
        <a:lstStyle/>
        <a:p>
          <a:r>
            <a:rPr lang="fa-IR" dirty="0" smtClean="0">
              <a:solidFill>
                <a:srgbClr val="FF0000"/>
              </a:solidFill>
              <a:cs typeface="Zeytoon" panose="00000400000000000000" pitchFamily="2" charset="-78"/>
            </a:rPr>
            <a:t>انگيزه</a:t>
          </a:r>
          <a:endParaRPr lang="en-US" dirty="0">
            <a:solidFill>
              <a:srgbClr val="FF0000"/>
            </a:solidFill>
            <a:cs typeface="Zeytoon" panose="00000400000000000000" pitchFamily="2" charset="-78"/>
          </a:endParaRPr>
        </a:p>
      </dgm:t>
    </dgm:pt>
    <dgm:pt modelId="{3A2AAB60-A18C-4DF8-A51D-75A122BB2613}" type="parTrans" cxnId="{ADFDEDD7-D6D9-4BC0-A2AA-2984FC1A7F13}">
      <dgm:prSet/>
      <dgm:spPr/>
      <dgm:t>
        <a:bodyPr/>
        <a:lstStyle/>
        <a:p>
          <a:endParaRPr lang="en-US">
            <a:solidFill>
              <a:srgbClr val="FF0000"/>
            </a:solidFill>
          </a:endParaRPr>
        </a:p>
      </dgm:t>
    </dgm:pt>
    <dgm:pt modelId="{ABA5448F-1915-495F-B1D5-D05340D46DA9}" type="sibTrans" cxnId="{ADFDEDD7-D6D9-4BC0-A2AA-2984FC1A7F13}">
      <dgm:prSet/>
      <dgm:spPr/>
      <dgm:t>
        <a:bodyPr/>
        <a:lstStyle/>
        <a:p>
          <a:endParaRPr lang="en-US">
            <a:solidFill>
              <a:srgbClr val="FF0000"/>
            </a:solidFill>
          </a:endParaRPr>
        </a:p>
      </dgm:t>
    </dgm:pt>
    <dgm:pt modelId="{2D098748-C16D-4CF1-9803-D9BA519374CE}" type="pres">
      <dgm:prSet presAssocID="{8359BB80-D26A-43EC-8866-209DE29AAC40}" presName="Name0" presStyleCnt="0">
        <dgm:presLayoutVars>
          <dgm:chMax val="11"/>
          <dgm:chPref val="11"/>
          <dgm:dir/>
          <dgm:resizeHandles/>
        </dgm:presLayoutVars>
      </dgm:prSet>
      <dgm:spPr/>
      <dgm:t>
        <a:bodyPr/>
        <a:lstStyle/>
        <a:p>
          <a:endParaRPr lang="en-US"/>
        </a:p>
      </dgm:t>
    </dgm:pt>
    <dgm:pt modelId="{7446E4E8-F4A6-43BE-99DA-37ECF08E9768}" type="pres">
      <dgm:prSet presAssocID="{7D798966-1DEF-4186-9191-2CB70F431CF9}" presName="Accent3" presStyleCnt="0"/>
      <dgm:spPr/>
    </dgm:pt>
    <dgm:pt modelId="{349533D1-49A2-446D-843E-D452FC5DAD00}" type="pres">
      <dgm:prSet presAssocID="{7D798966-1DEF-4186-9191-2CB70F431CF9}" presName="Accent" presStyleLbl="node1" presStyleIdx="0" presStyleCnt="3"/>
      <dgm:spPr/>
    </dgm:pt>
    <dgm:pt modelId="{D5C972C2-FFFB-4303-87F3-59DE4D4838BE}" type="pres">
      <dgm:prSet presAssocID="{7D798966-1DEF-4186-9191-2CB70F431CF9}" presName="ParentBackground3" presStyleCnt="0"/>
      <dgm:spPr/>
    </dgm:pt>
    <dgm:pt modelId="{7534C5F9-A356-4C5E-8DE4-539197CD2CF7}" type="pres">
      <dgm:prSet presAssocID="{7D798966-1DEF-4186-9191-2CB70F431CF9}" presName="ParentBackground" presStyleLbl="fgAcc1" presStyleIdx="0" presStyleCnt="3"/>
      <dgm:spPr/>
      <dgm:t>
        <a:bodyPr/>
        <a:lstStyle/>
        <a:p>
          <a:endParaRPr lang="en-US"/>
        </a:p>
      </dgm:t>
    </dgm:pt>
    <dgm:pt modelId="{F8E5F65A-D8C5-449B-8165-12C076BAD3F3}" type="pres">
      <dgm:prSet presAssocID="{7D798966-1DEF-4186-9191-2CB70F431CF9}" presName="Parent3" presStyleLbl="revTx" presStyleIdx="0" presStyleCnt="0">
        <dgm:presLayoutVars>
          <dgm:chMax val="1"/>
          <dgm:chPref val="1"/>
          <dgm:bulletEnabled val="1"/>
        </dgm:presLayoutVars>
      </dgm:prSet>
      <dgm:spPr/>
      <dgm:t>
        <a:bodyPr/>
        <a:lstStyle/>
        <a:p>
          <a:endParaRPr lang="en-US"/>
        </a:p>
      </dgm:t>
    </dgm:pt>
    <dgm:pt modelId="{5FED4EEF-DF22-4F29-8AD1-9CC4BA286D67}" type="pres">
      <dgm:prSet presAssocID="{85C594AB-8966-4A27-B43E-69A346BAC04E}" presName="Accent2" presStyleCnt="0"/>
      <dgm:spPr/>
    </dgm:pt>
    <dgm:pt modelId="{988D9505-5AAE-4473-BB01-2832F6A49C36}" type="pres">
      <dgm:prSet presAssocID="{85C594AB-8966-4A27-B43E-69A346BAC04E}" presName="Accent" presStyleLbl="node1" presStyleIdx="1" presStyleCnt="3"/>
      <dgm:spPr/>
    </dgm:pt>
    <dgm:pt modelId="{2AA36888-2A06-40BF-95FB-FDBEFBE30F26}" type="pres">
      <dgm:prSet presAssocID="{85C594AB-8966-4A27-B43E-69A346BAC04E}" presName="ParentBackground2" presStyleCnt="0"/>
      <dgm:spPr/>
    </dgm:pt>
    <dgm:pt modelId="{1B8813B9-22B0-44CE-8535-77D69F6A6DF2}" type="pres">
      <dgm:prSet presAssocID="{85C594AB-8966-4A27-B43E-69A346BAC04E}" presName="ParentBackground" presStyleLbl="fgAcc1" presStyleIdx="1" presStyleCnt="3"/>
      <dgm:spPr/>
      <dgm:t>
        <a:bodyPr/>
        <a:lstStyle/>
        <a:p>
          <a:endParaRPr lang="en-US"/>
        </a:p>
      </dgm:t>
    </dgm:pt>
    <dgm:pt modelId="{05792AE2-8D42-4C40-96E9-D811F7DE3FA5}" type="pres">
      <dgm:prSet presAssocID="{85C594AB-8966-4A27-B43E-69A346BAC04E}" presName="Parent2" presStyleLbl="revTx" presStyleIdx="0" presStyleCnt="0">
        <dgm:presLayoutVars>
          <dgm:chMax val="1"/>
          <dgm:chPref val="1"/>
          <dgm:bulletEnabled val="1"/>
        </dgm:presLayoutVars>
      </dgm:prSet>
      <dgm:spPr/>
      <dgm:t>
        <a:bodyPr/>
        <a:lstStyle/>
        <a:p>
          <a:endParaRPr lang="en-US"/>
        </a:p>
      </dgm:t>
    </dgm:pt>
    <dgm:pt modelId="{C2C45E71-550E-4E35-A5FF-2FB5984F5133}" type="pres">
      <dgm:prSet presAssocID="{7F10A8B2-59FB-43F2-AED3-03050A02ABF9}" presName="Accent1" presStyleCnt="0"/>
      <dgm:spPr/>
    </dgm:pt>
    <dgm:pt modelId="{F5FFF32A-3568-4C6B-A337-BAB3BD397B3F}" type="pres">
      <dgm:prSet presAssocID="{7F10A8B2-59FB-43F2-AED3-03050A02ABF9}" presName="Accent" presStyleLbl="node1" presStyleIdx="2" presStyleCnt="3"/>
      <dgm:spPr/>
    </dgm:pt>
    <dgm:pt modelId="{85D11D58-1DE6-4332-B68E-460996D3DF95}" type="pres">
      <dgm:prSet presAssocID="{7F10A8B2-59FB-43F2-AED3-03050A02ABF9}" presName="ParentBackground1" presStyleCnt="0"/>
      <dgm:spPr/>
    </dgm:pt>
    <dgm:pt modelId="{48119C1F-6452-4939-A17F-6D708ACBF301}" type="pres">
      <dgm:prSet presAssocID="{7F10A8B2-59FB-43F2-AED3-03050A02ABF9}" presName="ParentBackground" presStyleLbl="fgAcc1" presStyleIdx="2" presStyleCnt="3"/>
      <dgm:spPr/>
      <dgm:t>
        <a:bodyPr/>
        <a:lstStyle/>
        <a:p>
          <a:endParaRPr lang="en-US"/>
        </a:p>
      </dgm:t>
    </dgm:pt>
    <dgm:pt modelId="{15A50388-B8EB-44AD-8FA3-7950AFD70E51}" type="pres">
      <dgm:prSet presAssocID="{7F10A8B2-59FB-43F2-AED3-03050A02ABF9}" presName="Parent1" presStyleLbl="revTx" presStyleIdx="0" presStyleCnt="0">
        <dgm:presLayoutVars>
          <dgm:chMax val="1"/>
          <dgm:chPref val="1"/>
          <dgm:bulletEnabled val="1"/>
        </dgm:presLayoutVars>
      </dgm:prSet>
      <dgm:spPr/>
      <dgm:t>
        <a:bodyPr/>
        <a:lstStyle/>
        <a:p>
          <a:endParaRPr lang="en-US"/>
        </a:p>
      </dgm:t>
    </dgm:pt>
  </dgm:ptLst>
  <dgm:cxnLst>
    <dgm:cxn modelId="{99CB100E-294B-4782-B41D-2F1C160890E9}" type="presOf" srcId="{7D798966-1DEF-4186-9191-2CB70F431CF9}" destId="{7534C5F9-A356-4C5E-8DE4-539197CD2CF7}" srcOrd="0" destOrd="0" presId="urn:microsoft.com/office/officeart/2011/layout/CircleProcess"/>
    <dgm:cxn modelId="{31D52D94-4BCB-4C4C-9F9A-AE4A2A8CCF88}" type="presOf" srcId="{7F10A8B2-59FB-43F2-AED3-03050A02ABF9}" destId="{48119C1F-6452-4939-A17F-6D708ACBF301}" srcOrd="0" destOrd="0" presId="urn:microsoft.com/office/officeart/2011/layout/CircleProcess"/>
    <dgm:cxn modelId="{3D19B219-0B96-4776-99B6-FD521CEFBD3D}" type="presOf" srcId="{8359BB80-D26A-43EC-8866-209DE29AAC40}" destId="{2D098748-C16D-4CF1-9803-D9BA519374CE}" srcOrd="0" destOrd="0" presId="urn:microsoft.com/office/officeart/2011/layout/CircleProcess"/>
    <dgm:cxn modelId="{A829B22D-A9E4-4E2E-A9E9-47F878FD0989}" type="presOf" srcId="{7F10A8B2-59FB-43F2-AED3-03050A02ABF9}" destId="{15A50388-B8EB-44AD-8FA3-7950AFD70E51}" srcOrd="1" destOrd="0" presId="urn:microsoft.com/office/officeart/2011/layout/CircleProcess"/>
    <dgm:cxn modelId="{ADFDEDD7-D6D9-4BC0-A2AA-2984FC1A7F13}" srcId="{8359BB80-D26A-43EC-8866-209DE29AAC40}" destId="{85C594AB-8966-4A27-B43E-69A346BAC04E}" srcOrd="1" destOrd="0" parTransId="{3A2AAB60-A18C-4DF8-A51D-75A122BB2613}" sibTransId="{ABA5448F-1915-495F-B1D5-D05340D46DA9}"/>
    <dgm:cxn modelId="{E5876310-413F-4145-9760-5CDEDACDA923}" type="presOf" srcId="{85C594AB-8966-4A27-B43E-69A346BAC04E}" destId="{1B8813B9-22B0-44CE-8535-77D69F6A6DF2}" srcOrd="0" destOrd="0" presId="urn:microsoft.com/office/officeart/2011/layout/CircleProcess"/>
    <dgm:cxn modelId="{9AF97C81-0A61-4F70-A105-ADBF4E019C0D}" srcId="{8359BB80-D26A-43EC-8866-209DE29AAC40}" destId="{7F10A8B2-59FB-43F2-AED3-03050A02ABF9}" srcOrd="0" destOrd="0" parTransId="{BD842377-06D7-40A3-8CF2-FEDA171FDDAF}" sibTransId="{9D5C3158-B217-4558-BA55-7E99B9E1FB64}"/>
    <dgm:cxn modelId="{5A2BFD8C-5B4C-4C40-934C-20E76B9D8229}" type="presOf" srcId="{7D798966-1DEF-4186-9191-2CB70F431CF9}" destId="{F8E5F65A-D8C5-449B-8165-12C076BAD3F3}" srcOrd="1" destOrd="0" presId="urn:microsoft.com/office/officeart/2011/layout/CircleProcess"/>
    <dgm:cxn modelId="{C83D3A2B-02D4-467C-9927-24B1F72687E2}" type="presOf" srcId="{85C594AB-8966-4A27-B43E-69A346BAC04E}" destId="{05792AE2-8D42-4C40-96E9-D811F7DE3FA5}" srcOrd="1" destOrd="0" presId="urn:microsoft.com/office/officeart/2011/layout/CircleProcess"/>
    <dgm:cxn modelId="{CB314C9F-2FF3-4796-8DFD-954F0094E1AA}" srcId="{8359BB80-D26A-43EC-8866-209DE29AAC40}" destId="{7D798966-1DEF-4186-9191-2CB70F431CF9}" srcOrd="2" destOrd="0" parTransId="{FBFE8C56-E73C-4CCD-AD80-C6911F8BFBAD}" sibTransId="{B7901CCC-DE4E-4C68-9D39-E9A78F10D04D}"/>
    <dgm:cxn modelId="{E20570AF-E2C0-44BE-AC21-43F69E004392}" type="presParOf" srcId="{2D098748-C16D-4CF1-9803-D9BA519374CE}" destId="{7446E4E8-F4A6-43BE-99DA-37ECF08E9768}" srcOrd="0" destOrd="0" presId="urn:microsoft.com/office/officeart/2011/layout/CircleProcess"/>
    <dgm:cxn modelId="{5DCE4254-E820-4BFE-98B5-A847FA7C6ABC}" type="presParOf" srcId="{7446E4E8-F4A6-43BE-99DA-37ECF08E9768}" destId="{349533D1-49A2-446D-843E-D452FC5DAD00}" srcOrd="0" destOrd="0" presId="urn:microsoft.com/office/officeart/2011/layout/CircleProcess"/>
    <dgm:cxn modelId="{87D244ED-E03D-465C-800D-4C84FDE4E450}" type="presParOf" srcId="{2D098748-C16D-4CF1-9803-D9BA519374CE}" destId="{D5C972C2-FFFB-4303-87F3-59DE4D4838BE}" srcOrd="1" destOrd="0" presId="urn:microsoft.com/office/officeart/2011/layout/CircleProcess"/>
    <dgm:cxn modelId="{9B6BE84A-8A5D-40A8-A1FA-F34CDC0BC63A}" type="presParOf" srcId="{D5C972C2-FFFB-4303-87F3-59DE4D4838BE}" destId="{7534C5F9-A356-4C5E-8DE4-539197CD2CF7}" srcOrd="0" destOrd="0" presId="urn:microsoft.com/office/officeart/2011/layout/CircleProcess"/>
    <dgm:cxn modelId="{7951DF94-58FA-4F68-B8F2-E2FC5696FFC1}" type="presParOf" srcId="{2D098748-C16D-4CF1-9803-D9BA519374CE}" destId="{F8E5F65A-D8C5-449B-8165-12C076BAD3F3}" srcOrd="2" destOrd="0" presId="urn:microsoft.com/office/officeart/2011/layout/CircleProcess"/>
    <dgm:cxn modelId="{D340118B-B33C-4FFC-A660-8CCF800E6EC3}" type="presParOf" srcId="{2D098748-C16D-4CF1-9803-D9BA519374CE}" destId="{5FED4EEF-DF22-4F29-8AD1-9CC4BA286D67}" srcOrd="3" destOrd="0" presId="urn:microsoft.com/office/officeart/2011/layout/CircleProcess"/>
    <dgm:cxn modelId="{F6154CDE-5AEB-4E11-B3E4-0451BF274D5F}" type="presParOf" srcId="{5FED4EEF-DF22-4F29-8AD1-9CC4BA286D67}" destId="{988D9505-5AAE-4473-BB01-2832F6A49C36}" srcOrd="0" destOrd="0" presId="urn:microsoft.com/office/officeart/2011/layout/CircleProcess"/>
    <dgm:cxn modelId="{8E6B1226-8743-4883-9698-209F227FC847}" type="presParOf" srcId="{2D098748-C16D-4CF1-9803-D9BA519374CE}" destId="{2AA36888-2A06-40BF-95FB-FDBEFBE30F26}" srcOrd="4" destOrd="0" presId="urn:microsoft.com/office/officeart/2011/layout/CircleProcess"/>
    <dgm:cxn modelId="{C578528B-5D25-4A84-AF41-0D18017CD42C}" type="presParOf" srcId="{2AA36888-2A06-40BF-95FB-FDBEFBE30F26}" destId="{1B8813B9-22B0-44CE-8535-77D69F6A6DF2}" srcOrd="0" destOrd="0" presId="urn:microsoft.com/office/officeart/2011/layout/CircleProcess"/>
    <dgm:cxn modelId="{F54FBF15-B9CD-4F3A-AB2B-17EAFC82248C}" type="presParOf" srcId="{2D098748-C16D-4CF1-9803-D9BA519374CE}" destId="{05792AE2-8D42-4C40-96E9-D811F7DE3FA5}" srcOrd="5" destOrd="0" presId="urn:microsoft.com/office/officeart/2011/layout/CircleProcess"/>
    <dgm:cxn modelId="{ACFFB713-F1A9-4CF6-9858-60066F87285F}" type="presParOf" srcId="{2D098748-C16D-4CF1-9803-D9BA519374CE}" destId="{C2C45E71-550E-4E35-A5FF-2FB5984F5133}" srcOrd="6" destOrd="0" presId="urn:microsoft.com/office/officeart/2011/layout/CircleProcess"/>
    <dgm:cxn modelId="{AA78E09F-6479-4E55-9728-8EC26133CCD7}" type="presParOf" srcId="{C2C45E71-550E-4E35-A5FF-2FB5984F5133}" destId="{F5FFF32A-3568-4C6B-A337-BAB3BD397B3F}" srcOrd="0" destOrd="0" presId="urn:microsoft.com/office/officeart/2011/layout/CircleProcess"/>
    <dgm:cxn modelId="{EDBB0341-2C71-4308-9630-2C99532E9F95}" type="presParOf" srcId="{2D098748-C16D-4CF1-9803-D9BA519374CE}" destId="{85D11D58-1DE6-4332-B68E-460996D3DF95}" srcOrd="7" destOrd="0" presId="urn:microsoft.com/office/officeart/2011/layout/CircleProcess"/>
    <dgm:cxn modelId="{6F0133C5-DFC1-48CF-A4ED-BE3972F760D3}" type="presParOf" srcId="{85D11D58-1DE6-4332-B68E-460996D3DF95}" destId="{48119C1F-6452-4939-A17F-6D708ACBF301}" srcOrd="0" destOrd="0" presId="urn:microsoft.com/office/officeart/2011/layout/CircleProcess"/>
    <dgm:cxn modelId="{E70BD9D3-E974-4A69-90EF-30CF2AC0BF2A}" type="presParOf" srcId="{2D098748-C16D-4CF1-9803-D9BA519374CE}" destId="{15A50388-B8EB-44AD-8FA3-7950AFD70E51}"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32826-0861-4491-810C-7588A5137711}" type="doc">
      <dgm:prSet loTypeId="urn:microsoft.com/office/officeart/2005/8/layout/pyramid1" loCatId="pyramid" qsTypeId="urn:microsoft.com/office/officeart/2005/8/quickstyle/simple3" qsCatId="simple" csTypeId="urn:microsoft.com/office/officeart/2005/8/colors/colorful1" csCatId="colorful" phldr="1"/>
      <dgm:spPr/>
    </dgm:pt>
    <dgm:pt modelId="{8AB3686C-73BE-45EB-A51B-DDEFEB0C13A8}">
      <dgm:prSet phldrT="[Text]" custT="1"/>
      <dgm:spPr/>
      <dgm:t>
        <a:bodyPr/>
        <a:lstStyle/>
        <a:p>
          <a:pPr rtl="1"/>
          <a:r>
            <a:rPr lang="fa-IR" sz="1400" b="1" dirty="0" smtClean="0">
              <a:solidFill>
                <a:schemeClr val="accent3">
                  <a:lumMod val="75000"/>
                </a:schemeClr>
              </a:solidFill>
              <a:cs typeface="Zar" pitchFamily="2" charset="-78"/>
            </a:rPr>
            <a:t>نياز به</a:t>
          </a:r>
        </a:p>
        <a:p>
          <a:pPr rtl="1"/>
          <a:r>
            <a:rPr lang="fa-IR" sz="1400" b="1" dirty="0" smtClean="0">
              <a:solidFill>
                <a:schemeClr val="accent3">
                  <a:lumMod val="75000"/>
                </a:schemeClr>
              </a:solidFill>
              <a:cs typeface="Zar" pitchFamily="2" charset="-78"/>
            </a:rPr>
            <a:t>خودشكوفايي</a:t>
          </a:r>
        </a:p>
        <a:p>
          <a:pPr rtl="1"/>
          <a:r>
            <a:rPr lang="fa-IR" sz="1400" b="1" dirty="0" smtClean="0">
              <a:solidFill>
                <a:schemeClr val="accent3">
                  <a:lumMod val="75000"/>
                </a:schemeClr>
              </a:solidFill>
              <a:cs typeface="Zar" pitchFamily="2" charset="-78"/>
            </a:rPr>
            <a:t>معنوي و تقرّب به خدا</a:t>
          </a:r>
          <a:endParaRPr lang="fa-IR" sz="1400" b="1" dirty="0">
            <a:solidFill>
              <a:schemeClr val="accent3">
                <a:lumMod val="75000"/>
              </a:schemeClr>
            </a:solidFill>
            <a:cs typeface="Zar" pitchFamily="2" charset="-78"/>
          </a:endParaRPr>
        </a:p>
      </dgm:t>
    </dgm:pt>
    <dgm:pt modelId="{D6D2B145-9127-4FDE-89C3-C1692E50FA6F}" type="parTrans" cxnId="{74011A77-9D33-4B8B-84C1-1BE456745098}">
      <dgm:prSet/>
      <dgm:spPr/>
      <dgm:t>
        <a:bodyPr/>
        <a:lstStyle/>
        <a:p>
          <a:pPr rtl="1"/>
          <a:endParaRPr lang="fa-IR" sz="2400">
            <a:solidFill>
              <a:srgbClr val="FF0000"/>
            </a:solidFill>
          </a:endParaRPr>
        </a:p>
      </dgm:t>
    </dgm:pt>
    <dgm:pt modelId="{2A5AA1C4-2274-4F04-940E-C334912CF142}" type="sibTrans" cxnId="{74011A77-9D33-4B8B-84C1-1BE456745098}">
      <dgm:prSet/>
      <dgm:spPr/>
      <dgm:t>
        <a:bodyPr/>
        <a:lstStyle/>
        <a:p>
          <a:pPr rtl="1"/>
          <a:endParaRPr lang="fa-IR" sz="2400">
            <a:solidFill>
              <a:srgbClr val="FF0000"/>
            </a:solidFill>
          </a:endParaRPr>
        </a:p>
      </dgm:t>
    </dgm:pt>
    <dgm:pt modelId="{17C42A5C-0685-45E4-85EC-E2F80F7B90C2}">
      <dgm:prSet phldrT="[Text]" custT="1"/>
      <dgm:spPr/>
      <dgm:t>
        <a:bodyPr/>
        <a:lstStyle/>
        <a:p>
          <a:pPr rtl="1"/>
          <a:r>
            <a:rPr lang="fa-IR" sz="1600" b="1" smtClean="0">
              <a:solidFill>
                <a:srgbClr val="C00000"/>
              </a:solidFill>
              <a:cs typeface="Zar" pitchFamily="2" charset="-78"/>
            </a:rPr>
            <a:t>نياز به كرامت؛ عزت نفس و آزادگي اخلاقي</a:t>
          </a:r>
          <a:endParaRPr lang="fa-IR" sz="1600" b="1">
            <a:solidFill>
              <a:srgbClr val="C00000"/>
            </a:solidFill>
            <a:cs typeface="Zar" pitchFamily="2" charset="-78"/>
          </a:endParaRPr>
        </a:p>
      </dgm:t>
    </dgm:pt>
    <dgm:pt modelId="{FBA809B9-3D94-45C2-AEBC-54A5CA61C8D0}" type="parTrans" cxnId="{58BE7E68-3B5E-49CC-B869-FDE2F40A7165}">
      <dgm:prSet/>
      <dgm:spPr/>
      <dgm:t>
        <a:bodyPr/>
        <a:lstStyle/>
        <a:p>
          <a:pPr rtl="1"/>
          <a:endParaRPr lang="fa-IR" sz="2400">
            <a:solidFill>
              <a:srgbClr val="FF0000"/>
            </a:solidFill>
          </a:endParaRPr>
        </a:p>
      </dgm:t>
    </dgm:pt>
    <dgm:pt modelId="{E808E1BF-E5F2-436C-839A-6335C9F4EFB5}" type="sibTrans" cxnId="{58BE7E68-3B5E-49CC-B869-FDE2F40A7165}">
      <dgm:prSet/>
      <dgm:spPr/>
      <dgm:t>
        <a:bodyPr/>
        <a:lstStyle/>
        <a:p>
          <a:pPr rtl="1"/>
          <a:endParaRPr lang="fa-IR" sz="2400">
            <a:solidFill>
              <a:srgbClr val="FF0000"/>
            </a:solidFill>
          </a:endParaRPr>
        </a:p>
      </dgm:t>
    </dgm:pt>
    <dgm:pt modelId="{C404EDBD-4440-4BFF-A5CA-E31D5C83F455}">
      <dgm:prSet phldrT="[Text]" custT="1"/>
      <dgm:spPr/>
      <dgm:t>
        <a:bodyPr/>
        <a:lstStyle/>
        <a:p>
          <a:pPr rtl="1"/>
          <a:r>
            <a:rPr lang="fa-IR" sz="1600" b="1" smtClean="0">
              <a:solidFill>
                <a:srgbClr val="FF0000"/>
              </a:solidFill>
              <a:cs typeface="Zar" pitchFamily="2" charset="-78"/>
            </a:rPr>
            <a:t>نيازهاي وجود؛ ربط و تعلّق به خدا</a:t>
          </a:r>
          <a:endParaRPr lang="fa-IR" sz="1600" b="1">
            <a:solidFill>
              <a:srgbClr val="FF0000"/>
            </a:solidFill>
            <a:cs typeface="Zar" pitchFamily="2" charset="-78"/>
          </a:endParaRPr>
        </a:p>
      </dgm:t>
    </dgm:pt>
    <dgm:pt modelId="{9BF36279-9A04-42A7-957F-B0D460DBE0E9}" type="parTrans" cxnId="{6B166EE7-F7E6-4AB4-B359-EB83F7C8DF0A}">
      <dgm:prSet/>
      <dgm:spPr/>
      <dgm:t>
        <a:bodyPr/>
        <a:lstStyle/>
        <a:p>
          <a:pPr rtl="1"/>
          <a:endParaRPr lang="fa-IR" sz="2400">
            <a:solidFill>
              <a:srgbClr val="FF0000"/>
            </a:solidFill>
          </a:endParaRPr>
        </a:p>
      </dgm:t>
    </dgm:pt>
    <dgm:pt modelId="{3FD6B4A0-691E-4EEA-BC1D-4F02481DE278}" type="sibTrans" cxnId="{6B166EE7-F7E6-4AB4-B359-EB83F7C8DF0A}">
      <dgm:prSet/>
      <dgm:spPr/>
      <dgm:t>
        <a:bodyPr/>
        <a:lstStyle/>
        <a:p>
          <a:pPr rtl="1"/>
          <a:endParaRPr lang="fa-IR" sz="2400">
            <a:solidFill>
              <a:srgbClr val="FF0000"/>
            </a:solidFill>
          </a:endParaRPr>
        </a:p>
      </dgm:t>
    </dgm:pt>
    <dgm:pt modelId="{655795F4-8085-4A87-9F64-063D44A44941}">
      <dgm:prSet phldrT="[Text]" custT="1"/>
      <dgm:spPr/>
      <dgm:t>
        <a:bodyPr/>
        <a:lstStyle/>
        <a:p>
          <a:pPr rtl="1"/>
          <a:r>
            <a:rPr lang="fa-IR" sz="1600" b="1" dirty="0" smtClean="0">
              <a:solidFill>
                <a:srgbClr val="0070C0"/>
              </a:solidFill>
              <a:cs typeface="Zar" pitchFamily="2" charset="-78"/>
            </a:rPr>
            <a:t>نيازهاي ايمني‌جويي معنوي؛ توكل به خدا</a:t>
          </a:r>
          <a:endParaRPr lang="fa-IR" sz="1600" b="1" dirty="0">
            <a:solidFill>
              <a:srgbClr val="0070C0"/>
            </a:solidFill>
            <a:cs typeface="Zar" pitchFamily="2" charset="-78"/>
          </a:endParaRPr>
        </a:p>
      </dgm:t>
    </dgm:pt>
    <dgm:pt modelId="{9C0BAE19-B904-4E52-8CA1-BADE69B08BA5}" type="parTrans" cxnId="{35393B13-425E-4A82-B9C9-7E148582E990}">
      <dgm:prSet/>
      <dgm:spPr/>
      <dgm:t>
        <a:bodyPr/>
        <a:lstStyle/>
        <a:p>
          <a:pPr rtl="1"/>
          <a:endParaRPr lang="fa-IR" sz="2400">
            <a:solidFill>
              <a:srgbClr val="FF0000"/>
            </a:solidFill>
          </a:endParaRPr>
        </a:p>
      </dgm:t>
    </dgm:pt>
    <dgm:pt modelId="{026008BD-8CB7-4AFA-BD94-52E6D209ED5D}" type="sibTrans" cxnId="{35393B13-425E-4A82-B9C9-7E148582E990}">
      <dgm:prSet/>
      <dgm:spPr/>
      <dgm:t>
        <a:bodyPr/>
        <a:lstStyle/>
        <a:p>
          <a:pPr rtl="1"/>
          <a:endParaRPr lang="fa-IR" sz="2400">
            <a:solidFill>
              <a:srgbClr val="FF0000"/>
            </a:solidFill>
          </a:endParaRPr>
        </a:p>
      </dgm:t>
    </dgm:pt>
    <dgm:pt modelId="{B9C945BA-7D55-461D-9B2F-D0B33D0305E1}">
      <dgm:prSet phldrT="[Text]" custT="1"/>
      <dgm:spPr/>
      <dgm:t>
        <a:bodyPr/>
        <a:lstStyle/>
        <a:p>
          <a:pPr rtl="1"/>
          <a:r>
            <a:rPr lang="fa-IR" sz="1600" b="1" smtClean="0">
              <a:solidFill>
                <a:schemeClr val="accent6">
                  <a:lumMod val="50000"/>
                </a:schemeClr>
              </a:solidFill>
              <a:cs typeface="Zar" pitchFamily="2" charset="-78"/>
            </a:rPr>
            <a:t>نيازهاي دوستي با خدا؛ عشق و پرستش</a:t>
          </a:r>
          <a:endParaRPr lang="fa-IR" sz="1600" b="1">
            <a:solidFill>
              <a:schemeClr val="accent6">
                <a:lumMod val="50000"/>
              </a:schemeClr>
            </a:solidFill>
            <a:cs typeface="Zar" pitchFamily="2" charset="-78"/>
          </a:endParaRPr>
        </a:p>
      </dgm:t>
    </dgm:pt>
    <dgm:pt modelId="{22F2CAB0-936C-40FD-8684-A78F0CB79F11}" type="parTrans" cxnId="{16AAC61A-EEC0-417B-958F-1D8E457EC8EA}">
      <dgm:prSet/>
      <dgm:spPr/>
      <dgm:t>
        <a:bodyPr/>
        <a:lstStyle/>
        <a:p>
          <a:pPr rtl="1"/>
          <a:endParaRPr lang="fa-IR" sz="2400">
            <a:solidFill>
              <a:srgbClr val="FF0000"/>
            </a:solidFill>
          </a:endParaRPr>
        </a:p>
      </dgm:t>
    </dgm:pt>
    <dgm:pt modelId="{CCE8761C-C109-4F39-B9FE-01F37544AB45}" type="sibTrans" cxnId="{16AAC61A-EEC0-417B-958F-1D8E457EC8EA}">
      <dgm:prSet/>
      <dgm:spPr/>
      <dgm:t>
        <a:bodyPr/>
        <a:lstStyle/>
        <a:p>
          <a:pPr rtl="1"/>
          <a:endParaRPr lang="fa-IR" sz="2400">
            <a:solidFill>
              <a:srgbClr val="FF0000"/>
            </a:solidFill>
          </a:endParaRPr>
        </a:p>
      </dgm:t>
    </dgm:pt>
    <dgm:pt modelId="{4854FF9E-CAEA-45D3-8A17-298BB5D966AB}" type="pres">
      <dgm:prSet presAssocID="{7BF32826-0861-4491-810C-7588A5137711}" presName="Name0" presStyleCnt="0">
        <dgm:presLayoutVars>
          <dgm:dir/>
          <dgm:animLvl val="lvl"/>
          <dgm:resizeHandles val="exact"/>
        </dgm:presLayoutVars>
      </dgm:prSet>
      <dgm:spPr/>
    </dgm:pt>
    <dgm:pt modelId="{5F9D64A1-B0D7-48BA-9F75-846A02617635}" type="pres">
      <dgm:prSet presAssocID="{8AB3686C-73BE-45EB-A51B-DDEFEB0C13A8}" presName="Name8" presStyleCnt="0"/>
      <dgm:spPr/>
    </dgm:pt>
    <dgm:pt modelId="{972C2925-1144-4C05-A762-561B01740DCE}" type="pres">
      <dgm:prSet presAssocID="{8AB3686C-73BE-45EB-A51B-DDEFEB0C13A8}" presName="level" presStyleLbl="node1" presStyleIdx="0" presStyleCnt="5" custScaleY="211111">
        <dgm:presLayoutVars>
          <dgm:chMax val="1"/>
          <dgm:bulletEnabled val="1"/>
        </dgm:presLayoutVars>
      </dgm:prSet>
      <dgm:spPr/>
      <dgm:t>
        <a:bodyPr/>
        <a:lstStyle/>
        <a:p>
          <a:pPr rtl="1"/>
          <a:endParaRPr lang="fa-IR"/>
        </a:p>
      </dgm:t>
    </dgm:pt>
    <dgm:pt modelId="{65B60CA8-CEC9-45CC-B78D-605DD0D0EA77}" type="pres">
      <dgm:prSet presAssocID="{8AB3686C-73BE-45EB-A51B-DDEFEB0C13A8}" presName="levelTx" presStyleLbl="revTx" presStyleIdx="0" presStyleCnt="0">
        <dgm:presLayoutVars>
          <dgm:chMax val="1"/>
          <dgm:bulletEnabled val="1"/>
        </dgm:presLayoutVars>
      </dgm:prSet>
      <dgm:spPr/>
      <dgm:t>
        <a:bodyPr/>
        <a:lstStyle/>
        <a:p>
          <a:pPr rtl="1"/>
          <a:endParaRPr lang="fa-IR"/>
        </a:p>
      </dgm:t>
    </dgm:pt>
    <dgm:pt modelId="{0590A31A-12C5-4783-9962-8A470DF09BF7}" type="pres">
      <dgm:prSet presAssocID="{17C42A5C-0685-45E4-85EC-E2F80F7B90C2}" presName="Name8" presStyleCnt="0"/>
      <dgm:spPr/>
    </dgm:pt>
    <dgm:pt modelId="{F953230C-11FD-4DB7-8C12-006847595F24}" type="pres">
      <dgm:prSet presAssocID="{17C42A5C-0685-45E4-85EC-E2F80F7B90C2}" presName="level" presStyleLbl="node1" presStyleIdx="1" presStyleCnt="5">
        <dgm:presLayoutVars>
          <dgm:chMax val="1"/>
          <dgm:bulletEnabled val="1"/>
        </dgm:presLayoutVars>
      </dgm:prSet>
      <dgm:spPr/>
      <dgm:t>
        <a:bodyPr/>
        <a:lstStyle/>
        <a:p>
          <a:pPr rtl="1"/>
          <a:endParaRPr lang="fa-IR"/>
        </a:p>
      </dgm:t>
    </dgm:pt>
    <dgm:pt modelId="{7DE45667-4696-473F-8CE3-39FB66D1944B}" type="pres">
      <dgm:prSet presAssocID="{17C42A5C-0685-45E4-85EC-E2F80F7B90C2}" presName="levelTx" presStyleLbl="revTx" presStyleIdx="0" presStyleCnt="0">
        <dgm:presLayoutVars>
          <dgm:chMax val="1"/>
          <dgm:bulletEnabled val="1"/>
        </dgm:presLayoutVars>
      </dgm:prSet>
      <dgm:spPr/>
      <dgm:t>
        <a:bodyPr/>
        <a:lstStyle/>
        <a:p>
          <a:pPr rtl="1"/>
          <a:endParaRPr lang="fa-IR"/>
        </a:p>
      </dgm:t>
    </dgm:pt>
    <dgm:pt modelId="{61E03F54-A207-4AFC-A798-93C71BC8AA50}" type="pres">
      <dgm:prSet presAssocID="{B9C945BA-7D55-461D-9B2F-D0B33D0305E1}" presName="Name8" presStyleCnt="0"/>
      <dgm:spPr/>
    </dgm:pt>
    <dgm:pt modelId="{3176EA3D-224F-4C12-B1E8-ACCE1A327D26}" type="pres">
      <dgm:prSet presAssocID="{B9C945BA-7D55-461D-9B2F-D0B33D0305E1}" presName="level" presStyleLbl="node1" presStyleIdx="2" presStyleCnt="5">
        <dgm:presLayoutVars>
          <dgm:chMax val="1"/>
          <dgm:bulletEnabled val="1"/>
        </dgm:presLayoutVars>
      </dgm:prSet>
      <dgm:spPr/>
      <dgm:t>
        <a:bodyPr/>
        <a:lstStyle/>
        <a:p>
          <a:pPr rtl="1"/>
          <a:endParaRPr lang="fa-IR"/>
        </a:p>
      </dgm:t>
    </dgm:pt>
    <dgm:pt modelId="{100DDCCF-0198-46CD-BB81-E09F15B94896}" type="pres">
      <dgm:prSet presAssocID="{B9C945BA-7D55-461D-9B2F-D0B33D0305E1}" presName="levelTx" presStyleLbl="revTx" presStyleIdx="0" presStyleCnt="0">
        <dgm:presLayoutVars>
          <dgm:chMax val="1"/>
          <dgm:bulletEnabled val="1"/>
        </dgm:presLayoutVars>
      </dgm:prSet>
      <dgm:spPr/>
      <dgm:t>
        <a:bodyPr/>
        <a:lstStyle/>
        <a:p>
          <a:pPr rtl="1"/>
          <a:endParaRPr lang="fa-IR"/>
        </a:p>
      </dgm:t>
    </dgm:pt>
    <dgm:pt modelId="{F5E3B138-4678-4F7C-826E-F4D7CE0804C4}" type="pres">
      <dgm:prSet presAssocID="{655795F4-8085-4A87-9F64-063D44A44941}" presName="Name8" presStyleCnt="0"/>
      <dgm:spPr/>
    </dgm:pt>
    <dgm:pt modelId="{82C63093-8AC4-4CAB-85A3-8ACA211E5470}" type="pres">
      <dgm:prSet presAssocID="{655795F4-8085-4A87-9F64-063D44A44941}" presName="level" presStyleLbl="node1" presStyleIdx="3" presStyleCnt="5">
        <dgm:presLayoutVars>
          <dgm:chMax val="1"/>
          <dgm:bulletEnabled val="1"/>
        </dgm:presLayoutVars>
      </dgm:prSet>
      <dgm:spPr/>
      <dgm:t>
        <a:bodyPr/>
        <a:lstStyle/>
        <a:p>
          <a:pPr rtl="1"/>
          <a:endParaRPr lang="fa-IR"/>
        </a:p>
      </dgm:t>
    </dgm:pt>
    <dgm:pt modelId="{3F5B96FA-8718-413E-BCC0-554CAC58E115}" type="pres">
      <dgm:prSet presAssocID="{655795F4-8085-4A87-9F64-063D44A44941}" presName="levelTx" presStyleLbl="revTx" presStyleIdx="0" presStyleCnt="0">
        <dgm:presLayoutVars>
          <dgm:chMax val="1"/>
          <dgm:bulletEnabled val="1"/>
        </dgm:presLayoutVars>
      </dgm:prSet>
      <dgm:spPr/>
      <dgm:t>
        <a:bodyPr/>
        <a:lstStyle/>
        <a:p>
          <a:pPr rtl="1"/>
          <a:endParaRPr lang="fa-IR"/>
        </a:p>
      </dgm:t>
    </dgm:pt>
    <dgm:pt modelId="{4B56EA6A-F1E5-4FB6-917C-219165E119A3}" type="pres">
      <dgm:prSet presAssocID="{C404EDBD-4440-4BFF-A5CA-E31D5C83F455}" presName="Name8" presStyleCnt="0"/>
      <dgm:spPr/>
    </dgm:pt>
    <dgm:pt modelId="{6F1A9CE3-F63E-404F-A023-ECF9F3471875}" type="pres">
      <dgm:prSet presAssocID="{C404EDBD-4440-4BFF-A5CA-E31D5C83F455}" presName="level" presStyleLbl="node1" presStyleIdx="4" presStyleCnt="5">
        <dgm:presLayoutVars>
          <dgm:chMax val="1"/>
          <dgm:bulletEnabled val="1"/>
        </dgm:presLayoutVars>
      </dgm:prSet>
      <dgm:spPr/>
      <dgm:t>
        <a:bodyPr/>
        <a:lstStyle/>
        <a:p>
          <a:pPr rtl="1"/>
          <a:endParaRPr lang="fa-IR"/>
        </a:p>
      </dgm:t>
    </dgm:pt>
    <dgm:pt modelId="{2AF7F5B1-A329-49CE-B05B-19FCA3566D75}" type="pres">
      <dgm:prSet presAssocID="{C404EDBD-4440-4BFF-A5CA-E31D5C83F455}" presName="levelTx" presStyleLbl="revTx" presStyleIdx="0" presStyleCnt="0">
        <dgm:presLayoutVars>
          <dgm:chMax val="1"/>
          <dgm:bulletEnabled val="1"/>
        </dgm:presLayoutVars>
      </dgm:prSet>
      <dgm:spPr/>
      <dgm:t>
        <a:bodyPr/>
        <a:lstStyle/>
        <a:p>
          <a:pPr rtl="1"/>
          <a:endParaRPr lang="fa-IR"/>
        </a:p>
      </dgm:t>
    </dgm:pt>
  </dgm:ptLst>
  <dgm:cxnLst>
    <dgm:cxn modelId="{5D72210A-6F40-4074-AE6D-F72BA6385FD0}" type="presOf" srcId="{17C42A5C-0685-45E4-85EC-E2F80F7B90C2}" destId="{7DE45667-4696-473F-8CE3-39FB66D1944B}" srcOrd="1" destOrd="0" presId="urn:microsoft.com/office/officeart/2005/8/layout/pyramid1"/>
    <dgm:cxn modelId="{74011A77-9D33-4B8B-84C1-1BE456745098}" srcId="{7BF32826-0861-4491-810C-7588A5137711}" destId="{8AB3686C-73BE-45EB-A51B-DDEFEB0C13A8}" srcOrd="0" destOrd="0" parTransId="{D6D2B145-9127-4FDE-89C3-C1692E50FA6F}" sibTransId="{2A5AA1C4-2274-4F04-940E-C334912CF142}"/>
    <dgm:cxn modelId="{16AAC61A-EEC0-417B-958F-1D8E457EC8EA}" srcId="{7BF32826-0861-4491-810C-7588A5137711}" destId="{B9C945BA-7D55-461D-9B2F-D0B33D0305E1}" srcOrd="2" destOrd="0" parTransId="{22F2CAB0-936C-40FD-8684-A78F0CB79F11}" sibTransId="{CCE8761C-C109-4F39-B9FE-01F37544AB45}"/>
    <dgm:cxn modelId="{35393B13-425E-4A82-B9C9-7E148582E990}" srcId="{7BF32826-0861-4491-810C-7588A5137711}" destId="{655795F4-8085-4A87-9F64-063D44A44941}" srcOrd="3" destOrd="0" parTransId="{9C0BAE19-B904-4E52-8CA1-BADE69B08BA5}" sibTransId="{026008BD-8CB7-4AFA-BD94-52E6D209ED5D}"/>
    <dgm:cxn modelId="{300B137F-9725-48C4-A840-77FFAAAC33D5}" type="presOf" srcId="{8AB3686C-73BE-45EB-A51B-DDEFEB0C13A8}" destId="{65B60CA8-CEC9-45CC-B78D-605DD0D0EA77}" srcOrd="1" destOrd="0" presId="urn:microsoft.com/office/officeart/2005/8/layout/pyramid1"/>
    <dgm:cxn modelId="{3F52AE91-2849-40D0-88A9-379A0BC4D5E1}" type="presOf" srcId="{17C42A5C-0685-45E4-85EC-E2F80F7B90C2}" destId="{F953230C-11FD-4DB7-8C12-006847595F24}" srcOrd="0" destOrd="0" presId="urn:microsoft.com/office/officeart/2005/8/layout/pyramid1"/>
    <dgm:cxn modelId="{07B4A899-96D9-47F3-AA56-793D132C61C9}" type="presOf" srcId="{C404EDBD-4440-4BFF-A5CA-E31D5C83F455}" destId="{2AF7F5B1-A329-49CE-B05B-19FCA3566D75}" srcOrd="1" destOrd="0" presId="urn:microsoft.com/office/officeart/2005/8/layout/pyramid1"/>
    <dgm:cxn modelId="{D394B836-D4C7-4E2B-BCC1-CA1BCAAD0580}" type="presOf" srcId="{7BF32826-0861-4491-810C-7588A5137711}" destId="{4854FF9E-CAEA-45D3-8A17-298BB5D966AB}" srcOrd="0" destOrd="0" presId="urn:microsoft.com/office/officeart/2005/8/layout/pyramid1"/>
    <dgm:cxn modelId="{E941D035-C4DF-48AC-9904-A68209988C44}" type="presOf" srcId="{B9C945BA-7D55-461D-9B2F-D0B33D0305E1}" destId="{3176EA3D-224F-4C12-B1E8-ACCE1A327D26}" srcOrd="0" destOrd="0" presId="urn:microsoft.com/office/officeart/2005/8/layout/pyramid1"/>
    <dgm:cxn modelId="{EA790274-D6B6-4FAA-87A9-802A9B1656FA}" type="presOf" srcId="{655795F4-8085-4A87-9F64-063D44A44941}" destId="{3F5B96FA-8718-413E-BCC0-554CAC58E115}" srcOrd="1" destOrd="0" presId="urn:microsoft.com/office/officeart/2005/8/layout/pyramid1"/>
    <dgm:cxn modelId="{6B166EE7-F7E6-4AB4-B359-EB83F7C8DF0A}" srcId="{7BF32826-0861-4491-810C-7588A5137711}" destId="{C404EDBD-4440-4BFF-A5CA-E31D5C83F455}" srcOrd="4" destOrd="0" parTransId="{9BF36279-9A04-42A7-957F-B0D460DBE0E9}" sibTransId="{3FD6B4A0-691E-4EEA-BC1D-4F02481DE278}"/>
    <dgm:cxn modelId="{E9085150-73F3-477F-88C2-5B03D6A9F931}" type="presOf" srcId="{B9C945BA-7D55-461D-9B2F-D0B33D0305E1}" destId="{100DDCCF-0198-46CD-BB81-E09F15B94896}" srcOrd="1" destOrd="0" presId="urn:microsoft.com/office/officeart/2005/8/layout/pyramid1"/>
    <dgm:cxn modelId="{5BE44136-8D46-4901-BAE1-6B6C410AB6E1}" type="presOf" srcId="{655795F4-8085-4A87-9F64-063D44A44941}" destId="{82C63093-8AC4-4CAB-85A3-8ACA211E5470}" srcOrd="0" destOrd="0" presId="urn:microsoft.com/office/officeart/2005/8/layout/pyramid1"/>
    <dgm:cxn modelId="{3D5CAF72-7596-4B6C-AD75-C3F1C5801846}" type="presOf" srcId="{8AB3686C-73BE-45EB-A51B-DDEFEB0C13A8}" destId="{972C2925-1144-4C05-A762-561B01740DCE}" srcOrd="0" destOrd="0" presId="urn:microsoft.com/office/officeart/2005/8/layout/pyramid1"/>
    <dgm:cxn modelId="{58BE7E68-3B5E-49CC-B869-FDE2F40A7165}" srcId="{7BF32826-0861-4491-810C-7588A5137711}" destId="{17C42A5C-0685-45E4-85EC-E2F80F7B90C2}" srcOrd="1" destOrd="0" parTransId="{FBA809B9-3D94-45C2-AEBC-54A5CA61C8D0}" sibTransId="{E808E1BF-E5F2-436C-839A-6335C9F4EFB5}"/>
    <dgm:cxn modelId="{4A66706A-48DF-49EF-845D-4DD4BBAEB162}" type="presOf" srcId="{C404EDBD-4440-4BFF-A5CA-E31D5C83F455}" destId="{6F1A9CE3-F63E-404F-A023-ECF9F3471875}" srcOrd="0" destOrd="0" presId="urn:microsoft.com/office/officeart/2005/8/layout/pyramid1"/>
    <dgm:cxn modelId="{C08EF03B-5B2D-4E92-8789-F7F4147DA28F}" type="presParOf" srcId="{4854FF9E-CAEA-45D3-8A17-298BB5D966AB}" destId="{5F9D64A1-B0D7-48BA-9F75-846A02617635}" srcOrd="0" destOrd="0" presId="urn:microsoft.com/office/officeart/2005/8/layout/pyramid1"/>
    <dgm:cxn modelId="{E742E16A-ED6D-4748-ADB0-7C5568967255}" type="presParOf" srcId="{5F9D64A1-B0D7-48BA-9F75-846A02617635}" destId="{972C2925-1144-4C05-A762-561B01740DCE}" srcOrd="0" destOrd="0" presId="urn:microsoft.com/office/officeart/2005/8/layout/pyramid1"/>
    <dgm:cxn modelId="{2ED34800-492E-45CE-87DD-E37ABFD7EE8B}" type="presParOf" srcId="{5F9D64A1-B0D7-48BA-9F75-846A02617635}" destId="{65B60CA8-CEC9-45CC-B78D-605DD0D0EA77}" srcOrd="1" destOrd="0" presId="urn:microsoft.com/office/officeart/2005/8/layout/pyramid1"/>
    <dgm:cxn modelId="{ACC0F506-151E-410E-8392-B7FBCED4931F}" type="presParOf" srcId="{4854FF9E-CAEA-45D3-8A17-298BB5D966AB}" destId="{0590A31A-12C5-4783-9962-8A470DF09BF7}" srcOrd="1" destOrd="0" presId="urn:microsoft.com/office/officeart/2005/8/layout/pyramid1"/>
    <dgm:cxn modelId="{CCA0C88F-6C2E-4DAC-B0E6-A978193E5E07}" type="presParOf" srcId="{0590A31A-12C5-4783-9962-8A470DF09BF7}" destId="{F953230C-11FD-4DB7-8C12-006847595F24}" srcOrd="0" destOrd="0" presId="urn:microsoft.com/office/officeart/2005/8/layout/pyramid1"/>
    <dgm:cxn modelId="{484C40C4-3641-4C3C-A0BE-2BB08ECD388B}" type="presParOf" srcId="{0590A31A-12C5-4783-9962-8A470DF09BF7}" destId="{7DE45667-4696-473F-8CE3-39FB66D1944B}" srcOrd="1" destOrd="0" presId="urn:microsoft.com/office/officeart/2005/8/layout/pyramid1"/>
    <dgm:cxn modelId="{6159C08C-4F9D-4463-A297-D6865EFEB685}" type="presParOf" srcId="{4854FF9E-CAEA-45D3-8A17-298BB5D966AB}" destId="{61E03F54-A207-4AFC-A798-93C71BC8AA50}" srcOrd="2" destOrd="0" presId="urn:microsoft.com/office/officeart/2005/8/layout/pyramid1"/>
    <dgm:cxn modelId="{7C1B4260-42F9-433C-B34E-244D68E86A43}" type="presParOf" srcId="{61E03F54-A207-4AFC-A798-93C71BC8AA50}" destId="{3176EA3D-224F-4C12-B1E8-ACCE1A327D26}" srcOrd="0" destOrd="0" presId="urn:microsoft.com/office/officeart/2005/8/layout/pyramid1"/>
    <dgm:cxn modelId="{85BBE6B1-5870-4CE9-AEEB-EAFA95C6AA6B}" type="presParOf" srcId="{61E03F54-A207-4AFC-A798-93C71BC8AA50}" destId="{100DDCCF-0198-46CD-BB81-E09F15B94896}" srcOrd="1" destOrd="0" presId="urn:microsoft.com/office/officeart/2005/8/layout/pyramid1"/>
    <dgm:cxn modelId="{01310A61-BC9A-41AF-838D-28C5DCABB421}" type="presParOf" srcId="{4854FF9E-CAEA-45D3-8A17-298BB5D966AB}" destId="{F5E3B138-4678-4F7C-826E-F4D7CE0804C4}" srcOrd="3" destOrd="0" presId="urn:microsoft.com/office/officeart/2005/8/layout/pyramid1"/>
    <dgm:cxn modelId="{161A5185-11BA-49A2-A2CE-467719F4DCA4}" type="presParOf" srcId="{F5E3B138-4678-4F7C-826E-F4D7CE0804C4}" destId="{82C63093-8AC4-4CAB-85A3-8ACA211E5470}" srcOrd="0" destOrd="0" presId="urn:microsoft.com/office/officeart/2005/8/layout/pyramid1"/>
    <dgm:cxn modelId="{116EC678-D5E9-4380-8574-BADDA50CCA6C}" type="presParOf" srcId="{F5E3B138-4678-4F7C-826E-F4D7CE0804C4}" destId="{3F5B96FA-8718-413E-BCC0-554CAC58E115}" srcOrd="1" destOrd="0" presId="urn:microsoft.com/office/officeart/2005/8/layout/pyramid1"/>
    <dgm:cxn modelId="{B4513D07-D688-4755-87F8-F2970CEB0D28}" type="presParOf" srcId="{4854FF9E-CAEA-45D3-8A17-298BB5D966AB}" destId="{4B56EA6A-F1E5-4FB6-917C-219165E119A3}" srcOrd="4" destOrd="0" presId="urn:microsoft.com/office/officeart/2005/8/layout/pyramid1"/>
    <dgm:cxn modelId="{8B12D311-3F46-4FCD-ACD5-6D0AB8181E37}" type="presParOf" srcId="{4B56EA6A-F1E5-4FB6-917C-219165E119A3}" destId="{6F1A9CE3-F63E-404F-A023-ECF9F3471875}" srcOrd="0" destOrd="0" presId="urn:microsoft.com/office/officeart/2005/8/layout/pyramid1"/>
    <dgm:cxn modelId="{469A0915-127A-47B6-B0E8-55CF3DCEEB54}" type="presParOf" srcId="{4B56EA6A-F1E5-4FB6-917C-219165E119A3}" destId="{2AF7F5B1-A329-49CE-B05B-19FCA3566D7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94F185-CC8E-4FC6-9E23-4953FFC9F323}" type="doc">
      <dgm:prSet loTypeId="urn:microsoft.com/office/officeart/2005/8/layout/hProcess9" loCatId="process" qsTypeId="urn:microsoft.com/office/officeart/2005/8/quickstyle/simple1" qsCatId="simple" csTypeId="urn:microsoft.com/office/officeart/2005/8/colors/colorful1" csCatId="colorful" phldr="1"/>
      <dgm:spPr/>
    </dgm:pt>
    <dgm:pt modelId="{34B33E57-70D6-4C7A-917E-25E7DAC131CE}">
      <dgm:prSet phldrT="[Text]"/>
      <dgm:spPr>
        <a:solidFill>
          <a:srgbClr val="FFFF00"/>
        </a:solidFill>
      </dgm:spPr>
      <dgm:t>
        <a:bodyPr/>
        <a:lstStyle/>
        <a:p>
          <a:pPr rtl="1"/>
          <a:r>
            <a:rPr lang="fa-IR" b="1">
              <a:solidFill>
                <a:schemeClr val="accent1">
                  <a:lumMod val="75000"/>
                </a:schemeClr>
              </a:solidFill>
              <a:cs typeface="Zar" pitchFamily="2" charset="-78"/>
            </a:rPr>
            <a:t>سبك زندگي</a:t>
          </a:r>
        </a:p>
      </dgm:t>
    </dgm:pt>
    <dgm:pt modelId="{48FA765D-1473-4B01-B742-F9A7681B94B9}" type="parTrans" cxnId="{8952DA5F-0AC5-4AA8-BA98-5BCB2C453836}">
      <dgm:prSet/>
      <dgm:spPr/>
      <dgm:t>
        <a:bodyPr/>
        <a:lstStyle/>
        <a:p>
          <a:pPr rtl="1"/>
          <a:endParaRPr lang="fa-IR"/>
        </a:p>
      </dgm:t>
    </dgm:pt>
    <dgm:pt modelId="{7DFEFC85-F829-4859-8FFA-062857AFA684}" type="sibTrans" cxnId="{8952DA5F-0AC5-4AA8-BA98-5BCB2C453836}">
      <dgm:prSet/>
      <dgm:spPr/>
      <dgm:t>
        <a:bodyPr/>
        <a:lstStyle/>
        <a:p>
          <a:pPr rtl="1"/>
          <a:endParaRPr lang="fa-IR"/>
        </a:p>
      </dgm:t>
    </dgm:pt>
    <dgm:pt modelId="{460FB885-6420-47EE-BB22-851666285888}">
      <dgm:prSet phldrT="[Text]"/>
      <dgm:spPr/>
      <dgm:t>
        <a:bodyPr/>
        <a:lstStyle/>
        <a:p>
          <a:pPr rtl="1"/>
          <a:r>
            <a:rPr lang="fa-IR" b="1">
              <a:cs typeface="Zar" pitchFamily="2" charset="-78"/>
            </a:rPr>
            <a:t>مرجعيت الگوها</a:t>
          </a:r>
        </a:p>
      </dgm:t>
    </dgm:pt>
    <dgm:pt modelId="{E60225D4-402E-47C8-92A5-FEA519B1D23A}" type="parTrans" cxnId="{9BF5FEEB-D9E0-4ECA-9AE6-091C5CFC33FE}">
      <dgm:prSet/>
      <dgm:spPr/>
      <dgm:t>
        <a:bodyPr/>
        <a:lstStyle/>
        <a:p>
          <a:pPr rtl="1"/>
          <a:endParaRPr lang="fa-IR"/>
        </a:p>
      </dgm:t>
    </dgm:pt>
    <dgm:pt modelId="{46E09FA9-F483-4672-AD5F-95C3B86A0F55}" type="sibTrans" cxnId="{9BF5FEEB-D9E0-4ECA-9AE6-091C5CFC33FE}">
      <dgm:prSet/>
      <dgm:spPr/>
      <dgm:t>
        <a:bodyPr/>
        <a:lstStyle/>
        <a:p>
          <a:pPr rtl="1"/>
          <a:endParaRPr lang="fa-IR"/>
        </a:p>
      </dgm:t>
    </dgm:pt>
    <dgm:pt modelId="{BAFADA15-5D64-4F07-91A0-47A823D32013}">
      <dgm:prSet phldrT="[Text]"/>
      <dgm:spPr/>
      <dgm:t>
        <a:bodyPr/>
        <a:lstStyle/>
        <a:p>
          <a:pPr rtl="1"/>
          <a:r>
            <a:rPr lang="fa-IR" b="1">
              <a:cs typeface="Zar" pitchFamily="2" charset="-78"/>
            </a:rPr>
            <a:t>منشأ فعل</a:t>
          </a:r>
        </a:p>
      </dgm:t>
    </dgm:pt>
    <dgm:pt modelId="{7F36BC02-0292-4889-9E67-7F8C58091746}" type="parTrans" cxnId="{793D7FA2-0882-4436-BB62-46700A33C2BA}">
      <dgm:prSet/>
      <dgm:spPr/>
      <dgm:t>
        <a:bodyPr/>
        <a:lstStyle/>
        <a:p>
          <a:pPr rtl="1"/>
          <a:endParaRPr lang="fa-IR"/>
        </a:p>
      </dgm:t>
    </dgm:pt>
    <dgm:pt modelId="{36A0B8B4-1F82-4036-9ECF-E5ACE214385B}" type="sibTrans" cxnId="{793D7FA2-0882-4436-BB62-46700A33C2BA}">
      <dgm:prSet/>
      <dgm:spPr/>
      <dgm:t>
        <a:bodyPr/>
        <a:lstStyle/>
        <a:p>
          <a:pPr rtl="1"/>
          <a:endParaRPr lang="fa-IR"/>
        </a:p>
      </dgm:t>
    </dgm:pt>
    <dgm:pt modelId="{796228E3-AEFF-46A3-9F14-480F45916C13}">
      <dgm:prSet phldrT="[Text]"/>
      <dgm:spPr/>
      <dgm:t>
        <a:bodyPr/>
        <a:lstStyle/>
        <a:p>
          <a:pPr rtl="1"/>
          <a:r>
            <a:rPr lang="fa-IR" b="1">
              <a:cs typeface="Zar" pitchFamily="2" charset="-78"/>
            </a:rPr>
            <a:t>ميل، شوق و لذّت</a:t>
          </a:r>
        </a:p>
      </dgm:t>
    </dgm:pt>
    <dgm:pt modelId="{69773835-0E76-45A6-A9BB-D5F8D15E2D2B}" type="parTrans" cxnId="{0D455CBA-F5C3-4A3C-9DC8-735F2A5A6872}">
      <dgm:prSet/>
      <dgm:spPr/>
      <dgm:t>
        <a:bodyPr/>
        <a:lstStyle/>
        <a:p>
          <a:pPr rtl="1"/>
          <a:endParaRPr lang="fa-IR"/>
        </a:p>
      </dgm:t>
    </dgm:pt>
    <dgm:pt modelId="{3509F681-9C58-4825-860C-91840AD2985A}" type="sibTrans" cxnId="{0D455CBA-F5C3-4A3C-9DC8-735F2A5A6872}">
      <dgm:prSet/>
      <dgm:spPr/>
      <dgm:t>
        <a:bodyPr/>
        <a:lstStyle/>
        <a:p>
          <a:pPr rtl="1"/>
          <a:endParaRPr lang="fa-IR"/>
        </a:p>
      </dgm:t>
    </dgm:pt>
    <dgm:pt modelId="{2FFEACA3-BFF2-430D-8180-4811CB9DCA12}">
      <dgm:prSet phldrT="[Text]"/>
      <dgm:spPr/>
      <dgm:t>
        <a:bodyPr/>
        <a:lstStyle/>
        <a:p>
          <a:pPr rtl="1"/>
          <a:r>
            <a:rPr lang="fa-IR" b="1">
              <a:cs typeface="Zar" pitchFamily="2" charset="-78"/>
            </a:rPr>
            <a:t>نياز؛</a:t>
          </a:r>
          <a:br>
            <a:rPr lang="fa-IR" b="1">
              <a:cs typeface="Zar" pitchFamily="2" charset="-78"/>
            </a:rPr>
          </a:br>
          <a:r>
            <a:rPr lang="fa-IR" b="1">
              <a:cs typeface="Zar" pitchFamily="2" charset="-78"/>
            </a:rPr>
            <a:t>خاستگاه ميل</a:t>
          </a:r>
        </a:p>
      </dgm:t>
    </dgm:pt>
    <dgm:pt modelId="{F1A0E053-0B54-47CA-A797-25E5029F5AF5}" type="parTrans" cxnId="{65A1DFC8-EC33-493F-8B5C-53BF2CB1881C}">
      <dgm:prSet/>
      <dgm:spPr/>
      <dgm:t>
        <a:bodyPr/>
        <a:lstStyle/>
        <a:p>
          <a:pPr rtl="1"/>
          <a:endParaRPr lang="fa-IR"/>
        </a:p>
      </dgm:t>
    </dgm:pt>
    <dgm:pt modelId="{E3C71394-AF57-4E75-9B0D-0B3876906CAB}" type="sibTrans" cxnId="{65A1DFC8-EC33-493F-8B5C-53BF2CB1881C}">
      <dgm:prSet/>
      <dgm:spPr/>
      <dgm:t>
        <a:bodyPr/>
        <a:lstStyle/>
        <a:p>
          <a:pPr rtl="1"/>
          <a:endParaRPr lang="fa-IR"/>
        </a:p>
      </dgm:t>
    </dgm:pt>
    <dgm:pt modelId="{A8E6FD74-A895-4C1A-9AE2-6F62F49ADAF9}">
      <dgm:prSet phldrT="[Text]"/>
      <dgm:spPr/>
      <dgm:t>
        <a:bodyPr/>
        <a:lstStyle/>
        <a:p>
          <a:pPr rtl="1"/>
          <a:r>
            <a:rPr lang="fa-IR" b="1">
              <a:cs typeface="Zar" pitchFamily="2" charset="-78"/>
            </a:rPr>
            <a:t>فهرست نيازها</a:t>
          </a:r>
        </a:p>
      </dgm:t>
    </dgm:pt>
    <dgm:pt modelId="{EA4EC047-199F-403B-A801-678664D66724}" type="parTrans" cxnId="{B252F6B6-744A-4FAF-A52F-7FBF8EB0B4F6}">
      <dgm:prSet/>
      <dgm:spPr/>
      <dgm:t>
        <a:bodyPr/>
        <a:lstStyle/>
        <a:p>
          <a:pPr rtl="1"/>
          <a:endParaRPr lang="fa-IR"/>
        </a:p>
      </dgm:t>
    </dgm:pt>
    <dgm:pt modelId="{611FDFA5-97D8-4B5A-BBBA-4640DE32D255}" type="sibTrans" cxnId="{B252F6B6-744A-4FAF-A52F-7FBF8EB0B4F6}">
      <dgm:prSet/>
      <dgm:spPr/>
      <dgm:t>
        <a:bodyPr/>
        <a:lstStyle/>
        <a:p>
          <a:pPr rtl="1"/>
          <a:endParaRPr lang="fa-IR"/>
        </a:p>
      </dgm:t>
    </dgm:pt>
    <dgm:pt modelId="{712E8F7D-517E-41A8-AD62-EA737D93E840}" type="pres">
      <dgm:prSet presAssocID="{BD94F185-CC8E-4FC6-9E23-4953FFC9F323}" presName="CompostProcess" presStyleCnt="0">
        <dgm:presLayoutVars>
          <dgm:dir/>
          <dgm:resizeHandles val="exact"/>
        </dgm:presLayoutVars>
      </dgm:prSet>
      <dgm:spPr/>
    </dgm:pt>
    <dgm:pt modelId="{130DC033-6F46-438F-A4AA-448F2ECF40D0}" type="pres">
      <dgm:prSet presAssocID="{BD94F185-CC8E-4FC6-9E23-4953FFC9F323}" presName="arrow" presStyleLbl="bgShp" presStyleIdx="0" presStyleCnt="1"/>
      <dgm:spPr/>
    </dgm:pt>
    <dgm:pt modelId="{CAF7A911-5A1F-46EB-80C7-D87CCBF68801}" type="pres">
      <dgm:prSet presAssocID="{BD94F185-CC8E-4FC6-9E23-4953FFC9F323}" presName="linearProcess" presStyleCnt="0"/>
      <dgm:spPr/>
    </dgm:pt>
    <dgm:pt modelId="{17C4586E-5A14-4470-8D9E-CBD565D43910}" type="pres">
      <dgm:prSet presAssocID="{34B33E57-70D6-4C7A-917E-25E7DAC131CE}" presName="textNode" presStyleLbl="node1" presStyleIdx="0" presStyleCnt="6">
        <dgm:presLayoutVars>
          <dgm:bulletEnabled val="1"/>
        </dgm:presLayoutVars>
      </dgm:prSet>
      <dgm:spPr/>
      <dgm:t>
        <a:bodyPr/>
        <a:lstStyle/>
        <a:p>
          <a:pPr rtl="1"/>
          <a:endParaRPr lang="fa-IR"/>
        </a:p>
      </dgm:t>
    </dgm:pt>
    <dgm:pt modelId="{69572D7A-0C0C-408B-B280-6828EF1A4DC1}" type="pres">
      <dgm:prSet presAssocID="{7DFEFC85-F829-4859-8FFA-062857AFA684}" presName="sibTrans" presStyleCnt="0"/>
      <dgm:spPr/>
    </dgm:pt>
    <dgm:pt modelId="{DEF84618-67EF-4C03-AA50-FCB73167ECE8}" type="pres">
      <dgm:prSet presAssocID="{460FB885-6420-47EE-BB22-851666285888}" presName="textNode" presStyleLbl="node1" presStyleIdx="1" presStyleCnt="6">
        <dgm:presLayoutVars>
          <dgm:bulletEnabled val="1"/>
        </dgm:presLayoutVars>
      </dgm:prSet>
      <dgm:spPr/>
      <dgm:t>
        <a:bodyPr/>
        <a:lstStyle/>
        <a:p>
          <a:pPr rtl="1"/>
          <a:endParaRPr lang="fa-IR"/>
        </a:p>
      </dgm:t>
    </dgm:pt>
    <dgm:pt modelId="{4A291606-B068-4C4D-A39B-F145D7869C8C}" type="pres">
      <dgm:prSet presAssocID="{46E09FA9-F483-4672-AD5F-95C3B86A0F55}" presName="sibTrans" presStyleCnt="0"/>
      <dgm:spPr/>
    </dgm:pt>
    <dgm:pt modelId="{5A57A3CD-6992-4BC4-8561-1A16CAD03B8E}" type="pres">
      <dgm:prSet presAssocID="{BAFADA15-5D64-4F07-91A0-47A823D32013}" presName="textNode" presStyleLbl="node1" presStyleIdx="2" presStyleCnt="6">
        <dgm:presLayoutVars>
          <dgm:bulletEnabled val="1"/>
        </dgm:presLayoutVars>
      </dgm:prSet>
      <dgm:spPr/>
      <dgm:t>
        <a:bodyPr/>
        <a:lstStyle/>
        <a:p>
          <a:pPr rtl="1"/>
          <a:endParaRPr lang="fa-IR"/>
        </a:p>
      </dgm:t>
    </dgm:pt>
    <dgm:pt modelId="{AD0AF67E-918B-4778-8289-588805224F31}" type="pres">
      <dgm:prSet presAssocID="{36A0B8B4-1F82-4036-9ECF-E5ACE214385B}" presName="sibTrans" presStyleCnt="0"/>
      <dgm:spPr/>
    </dgm:pt>
    <dgm:pt modelId="{AA578B51-E767-44EF-BCD9-FCA32DB504EE}" type="pres">
      <dgm:prSet presAssocID="{796228E3-AEFF-46A3-9F14-480F45916C13}" presName="textNode" presStyleLbl="node1" presStyleIdx="3" presStyleCnt="6">
        <dgm:presLayoutVars>
          <dgm:bulletEnabled val="1"/>
        </dgm:presLayoutVars>
      </dgm:prSet>
      <dgm:spPr/>
      <dgm:t>
        <a:bodyPr/>
        <a:lstStyle/>
        <a:p>
          <a:pPr rtl="1"/>
          <a:endParaRPr lang="fa-IR"/>
        </a:p>
      </dgm:t>
    </dgm:pt>
    <dgm:pt modelId="{05E22725-8AD3-4F6A-9AB5-3D455C81EFF2}" type="pres">
      <dgm:prSet presAssocID="{3509F681-9C58-4825-860C-91840AD2985A}" presName="sibTrans" presStyleCnt="0"/>
      <dgm:spPr/>
    </dgm:pt>
    <dgm:pt modelId="{99437D62-3286-438E-8783-13DEDBF358E9}" type="pres">
      <dgm:prSet presAssocID="{2FFEACA3-BFF2-430D-8180-4811CB9DCA12}" presName="textNode" presStyleLbl="node1" presStyleIdx="4" presStyleCnt="6">
        <dgm:presLayoutVars>
          <dgm:bulletEnabled val="1"/>
        </dgm:presLayoutVars>
      </dgm:prSet>
      <dgm:spPr/>
      <dgm:t>
        <a:bodyPr/>
        <a:lstStyle/>
        <a:p>
          <a:pPr rtl="1"/>
          <a:endParaRPr lang="fa-IR"/>
        </a:p>
      </dgm:t>
    </dgm:pt>
    <dgm:pt modelId="{3035C0D3-7309-450B-B5E0-CD1B582396A7}" type="pres">
      <dgm:prSet presAssocID="{E3C71394-AF57-4E75-9B0D-0B3876906CAB}" presName="sibTrans" presStyleCnt="0"/>
      <dgm:spPr/>
    </dgm:pt>
    <dgm:pt modelId="{92AE6878-BB3E-461B-B8D5-48B98D70188D}" type="pres">
      <dgm:prSet presAssocID="{A8E6FD74-A895-4C1A-9AE2-6F62F49ADAF9}" presName="textNode" presStyleLbl="node1" presStyleIdx="5" presStyleCnt="6">
        <dgm:presLayoutVars>
          <dgm:bulletEnabled val="1"/>
        </dgm:presLayoutVars>
      </dgm:prSet>
      <dgm:spPr/>
      <dgm:t>
        <a:bodyPr/>
        <a:lstStyle/>
        <a:p>
          <a:pPr rtl="1"/>
          <a:endParaRPr lang="fa-IR"/>
        </a:p>
      </dgm:t>
    </dgm:pt>
  </dgm:ptLst>
  <dgm:cxnLst>
    <dgm:cxn modelId="{793D7FA2-0882-4436-BB62-46700A33C2BA}" srcId="{BD94F185-CC8E-4FC6-9E23-4953FFC9F323}" destId="{BAFADA15-5D64-4F07-91A0-47A823D32013}" srcOrd="2" destOrd="0" parTransId="{7F36BC02-0292-4889-9E67-7F8C58091746}" sibTransId="{36A0B8B4-1F82-4036-9ECF-E5ACE214385B}"/>
    <dgm:cxn modelId="{0D455CBA-F5C3-4A3C-9DC8-735F2A5A6872}" srcId="{BD94F185-CC8E-4FC6-9E23-4953FFC9F323}" destId="{796228E3-AEFF-46A3-9F14-480F45916C13}" srcOrd="3" destOrd="0" parTransId="{69773835-0E76-45A6-A9BB-D5F8D15E2D2B}" sibTransId="{3509F681-9C58-4825-860C-91840AD2985A}"/>
    <dgm:cxn modelId="{8952DA5F-0AC5-4AA8-BA98-5BCB2C453836}" srcId="{BD94F185-CC8E-4FC6-9E23-4953FFC9F323}" destId="{34B33E57-70D6-4C7A-917E-25E7DAC131CE}" srcOrd="0" destOrd="0" parTransId="{48FA765D-1473-4B01-B742-F9A7681B94B9}" sibTransId="{7DFEFC85-F829-4859-8FFA-062857AFA684}"/>
    <dgm:cxn modelId="{669A2572-FFE3-4FB1-84AE-3B4DE3EA86F3}" type="presOf" srcId="{34B33E57-70D6-4C7A-917E-25E7DAC131CE}" destId="{17C4586E-5A14-4470-8D9E-CBD565D43910}" srcOrd="0" destOrd="0" presId="urn:microsoft.com/office/officeart/2005/8/layout/hProcess9"/>
    <dgm:cxn modelId="{B252F6B6-744A-4FAF-A52F-7FBF8EB0B4F6}" srcId="{BD94F185-CC8E-4FC6-9E23-4953FFC9F323}" destId="{A8E6FD74-A895-4C1A-9AE2-6F62F49ADAF9}" srcOrd="5" destOrd="0" parTransId="{EA4EC047-199F-403B-A801-678664D66724}" sibTransId="{611FDFA5-97D8-4B5A-BBBA-4640DE32D255}"/>
    <dgm:cxn modelId="{B9684409-2209-415D-97EC-18C6F5B7D38F}" type="presOf" srcId="{460FB885-6420-47EE-BB22-851666285888}" destId="{DEF84618-67EF-4C03-AA50-FCB73167ECE8}" srcOrd="0" destOrd="0" presId="urn:microsoft.com/office/officeart/2005/8/layout/hProcess9"/>
    <dgm:cxn modelId="{D205DA06-52E5-4C25-974D-D490C8038694}" type="presOf" srcId="{A8E6FD74-A895-4C1A-9AE2-6F62F49ADAF9}" destId="{92AE6878-BB3E-461B-B8D5-48B98D70188D}" srcOrd="0" destOrd="0" presId="urn:microsoft.com/office/officeart/2005/8/layout/hProcess9"/>
    <dgm:cxn modelId="{65A1DFC8-EC33-493F-8B5C-53BF2CB1881C}" srcId="{BD94F185-CC8E-4FC6-9E23-4953FFC9F323}" destId="{2FFEACA3-BFF2-430D-8180-4811CB9DCA12}" srcOrd="4" destOrd="0" parTransId="{F1A0E053-0B54-47CA-A797-25E5029F5AF5}" sibTransId="{E3C71394-AF57-4E75-9B0D-0B3876906CAB}"/>
    <dgm:cxn modelId="{9FB72C2F-C04D-4446-9FFA-1D5A5EF69DEF}" type="presOf" srcId="{BAFADA15-5D64-4F07-91A0-47A823D32013}" destId="{5A57A3CD-6992-4BC4-8561-1A16CAD03B8E}" srcOrd="0" destOrd="0" presId="urn:microsoft.com/office/officeart/2005/8/layout/hProcess9"/>
    <dgm:cxn modelId="{74E50933-08EF-4B24-AF9B-3749EEECA5AE}" type="presOf" srcId="{796228E3-AEFF-46A3-9F14-480F45916C13}" destId="{AA578B51-E767-44EF-BCD9-FCA32DB504EE}" srcOrd="0" destOrd="0" presId="urn:microsoft.com/office/officeart/2005/8/layout/hProcess9"/>
    <dgm:cxn modelId="{9BF5FEEB-D9E0-4ECA-9AE6-091C5CFC33FE}" srcId="{BD94F185-CC8E-4FC6-9E23-4953FFC9F323}" destId="{460FB885-6420-47EE-BB22-851666285888}" srcOrd="1" destOrd="0" parTransId="{E60225D4-402E-47C8-92A5-FEA519B1D23A}" sibTransId="{46E09FA9-F483-4672-AD5F-95C3B86A0F55}"/>
    <dgm:cxn modelId="{C66D3FBC-5D91-434B-9B08-A7E87A0190AE}" type="presOf" srcId="{2FFEACA3-BFF2-430D-8180-4811CB9DCA12}" destId="{99437D62-3286-438E-8783-13DEDBF358E9}" srcOrd="0" destOrd="0" presId="urn:microsoft.com/office/officeart/2005/8/layout/hProcess9"/>
    <dgm:cxn modelId="{B17E65F6-335F-48D2-B573-2B180A6C9B25}" type="presOf" srcId="{BD94F185-CC8E-4FC6-9E23-4953FFC9F323}" destId="{712E8F7D-517E-41A8-AD62-EA737D93E840}" srcOrd="0" destOrd="0" presId="urn:microsoft.com/office/officeart/2005/8/layout/hProcess9"/>
    <dgm:cxn modelId="{8860DEDB-D874-42DC-B0C7-F120FDA0A937}" type="presParOf" srcId="{712E8F7D-517E-41A8-AD62-EA737D93E840}" destId="{130DC033-6F46-438F-A4AA-448F2ECF40D0}" srcOrd="0" destOrd="0" presId="urn:microsoft.com/office/officeart/2005/8/layout/hProcess9"/>
    <dgm:cxn modelId="{A63DAEC1-490A-4C1D-91F3-19210A7351A7}" type="presParOf" srcId="{712E8F7D-517E-41A8-AD62-EA737D93E840}" destId="{CAF7A911-5A1F-46EB-80C7-D87CCBF68801}" srcOrd="1" destOrd="0" presId="urn:microsoft.com/office/officeart/2005/8/layout/hProcess9"/>
    <dgm:cxn modelId="{5AC2E2E0-FCD4-45B2-A13A-469D331A363D}" type="presParOf" srcId="{CAF7A911-5A1F-46EB-80C7-D87CCBF68801}" destId="{17C4586E-5A14-4470-8D9E-CBD565D43910}" srcOrd="0" destOrd="0" presId="urn:microsoft.com/office/officeart/2005/8/layout/hProcess9"/>
    <dgm:cxn modelId="{3A9FCA82-65D0-45A1-B56B-76BC568CD6C8}" type="presParOf" srcId="{CAF7A911-5A1F-46EB-80C7-D87CCBF68801}" destId="{69572D7A-0C0C-408B-B280-6828EF1A4DC1}" srcOrd="1" destOrd="0" presId="urn:microsoft.com/office/officeart/2005/8/layout/hProcess9"/>
    <dgm:cxn modelId="{E19027D7-E569-4795-AC5A-984788BD1F5F}" type="presParOf" srcId="{CAF7A911-5A1F-46EB-80C7-D87CCBF68801}" destId="{DEF84618-67EF-4C03-AA50-FCB73167ECE8}" srcOrd="2" destOrd="0" presId="urn:microsoft.com/office/officeart/2005/8/layout/hProcess9"/>
    <dgm:cxn modelId="{49BF04EA-7A21-47DC-B150-A1D202F7BF25}" type="presParOf" srcId="{CAF7A911-5A1F-46EB-80C7-D87CCBF68801}" destId="{4A291606-B068-4C4D-A39B-F145D7869C8C}" srcOrd="3" destOrd="0" presId="urn:microsoft.com/office/officeart/2005/8/layout/hProcess9"/>
    <dgm:cxn modelId="{891CD30F-032E-4CE1-873A-AD36B4101F90}" type="presParOf" srcId="{CAF7A911-5A1F-46EB-80C7-D87CCBF68801}" destId="{5A57A3CD-6992-4BC4-8561-1A16CAD03B8E}" srcOrd="4" destOrd="0" presId="urn:microsoft.com/office/officeart/2005/8/layout/hProcess9"/>
    <dgm:cxn modelId="{B69903DB-58D6-4618-9D13-BDEE3958FC2B}" type="presParOf" srcId="{CAF7A911-5A1F-46EB-80C7-D87CCBF68801}" destId="{AD0AF67E-918B-4778-8289-588805224F31}" srcOrd="5" destOrd="0" presId="urn:microsoft.com/office/officeart/2005/8/layout/hProcess9"/>
    <dgm:cxn modelId="{A4FF572A-52C5-4A29-ACFC-E3E40EE75D0C}" type="presParOf" srcId="{CAF7A911-5A1F-46EB-80C7-D87CCBF68801}" destId="{AA578B51-E767-44EF-BCD9-FCA32DB504EE}" srcOrd="6" destOrd="0" presId="urn:microsoft.com/office/officeart/2005/8/layout/hProcess9"/>
    <dgm:cxn modelId="{778F1AF3-013B-4DF2-B2D5-8346EE51C537}" type="presParOf" srcId="{CAF7A911-5A1F-46EB-80C7-D87CCBF68801}" destId="{05E22725-8AD3-4F6A-9AB5-3D455C81EFF2}" srcOrd="7" destOrd="0" presId="urn:microsoft.com/office/officeart/2005/8/layout/hProcess9"/>
    <dgm:cxn modelId="{7D964ED9-8597-47FA-832A-315FC05CB0AE}" type="presParOf" srcId="{CAF7A911-5A1F-46EB-80C7-D87CCBF68801}" destId="{99437D62-3286-438E-8783-13DEDBF358E9}" srcOrd="8" destOrd="0" presId="urn:microsoft.com/office/officeart/2005/8/layout/hProcess9"/>
    <dgm:cxn modelId="{767B3B25-A9C3-444A-83F3-8FB2B9D08966}" type="presParOf" srcId="{CAF7A911-5A1F-46EB-80C7-D87CCBF68801}" destId="{3035C0D3-7309-450B-B5E0-CD1B582396A7}" srcOrd="9" destOrd="0" presId="urn:microsoft.com/office/officeart/2005/8/layout/hProcess9"/>
    <dgm:cxn modelId="{36767E11-664E-44BB-B556-C26C03535528}" type="presParOf" srcId="{CAF7A911-5A1F-46EB-80C7-D87CCBF68801}" destId="{92AE6878-BB3E-461B-B8D5-48B98D70188D}"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41080-410C-443A-A84C-8263E711F9AA}">
      <dsp:nvSpPr>
        <dsp:cNvPr id="0" name=""/>
        <dsp:cNvSpPr/>
      </dsp:nvSpPr>
      <dsp:spPr>
        <a:xfrm>
          <a:off x="8362105" y="1076281"/>
          <a:ext cx="1906695" cy="1907007"/>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9CD56DC-4216-4F2D-928F-9841126E564F}">
      <dsp:nvSpPr>
        <dsp:cNvPr id="0" name=""/>
        <dsp:cNvSpPr/>
      </dsp:nvSpPr>
      <dsp:spPr>
        <a:xfrm>
          <a:off x="8425019" y="1139859"/>
          <a:ext cx="1779853" cy="1779851"/>
        </a:xfrm>
        <a:prstGeom prst="ellipse">
          <a:avLst/>
        </a:prstGeom>
        <a:solidFill>
          <a:schemeClr val="bg2">
            <a:alpha val="9000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solidFill>
                <a:srgbClr val="FF0000"/>
              </a:solidFill>
              <a:cs typeface="Zeytoon" panose="00000400000000000000" pitchFamily="2" charset="-78"/>
            </a:rPr>
            <a:t>فعل</a:t>
          </a:r>
          <a:endParaRPr lang="en-US" sz="4000" kern="1200" dirty="0">
            <a:solidFill>
              <a:srgbClr val="FF0000"/>
            </a:solidFill>
            <a:cs typeface="Zeytoon" panose="00000400000000000000" pitchFamily="2" charset="-78"/>
          </a:endParaRPr>
        </a:p>
      </dsp:txBody>
      <dsp:txXfrm>
        <a:off x="8679718" y="1394172"/>
        <a:ext cx="1271468" cy="1271227"/>
      </dsp:txXfrm>
    </dsp:sp>
    <dsp:sp modelId="{9AC210CC-9C18-44D0-B30D-FCBFB78B725E}">
      <dsp:nvSpPr>
        <dsp:cNvPr id="0" name=""/>
        <dsp:cNvSpPr/>
      </dsp:nvSpPr>
      <dsp:spPr>
        <a:xfrm rot="2700000">
          <a:off x="6390576" y="1076380"/>
          <a:ext cx="1906475" cy="1906475"/>
        </a:xfrm>
        <a:prstGeom prst="teardrop">
          <a:avLst>
            <a:gd name="adj" fmla="val 100000"/>
          </a:avLst>
        </a:prstGeom>
        <a:solidFill>
          <a:schemeClr val="accent2">
            <a:hueOff val="1320886"/>
            <a:satOff val="-1140"/>
            <a:lumOff val="-3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B170B1-D56F-463C-ACF8-95561AC4ECE2}">
      <dsp:nvSpPr>
        <dsp:cNvPr id="0" name=""/>
        <dsp:cNvSpPr/>
      </dsp:nvSpPr>
      <dsp:spPr>
        <a:xfrm>
          <a:off x="6455409" y="1139859"/>
          <a:ext cx="1779853" cy="1779851"/>
        </a:xfrm>
        <a:prstGeom prst="ellipse">
          <a:avLst/>
        </a:prstGeom>
        <a:solidFill>
          <a:schemeClr val="bg2">
            <a:alpha val="90000"/>
          </a:schemeClr>
        </a:solidFill>
        <a:ln w="9525" cap="rnd" cmpd="sng" algn="ctr">
          <a:solidFill>
            <a:schemeClr val="accent2">
              <a:hueOff val="1320886"/>
              <a:satOff val="-1140"/>
              <a:lumOff val="-313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solidFill>
                <a:srgbClr val="FF0000"/>
              </a:solidFill>
              <a:cs typeface="Zeytoon" panose="00000400000000000000" pitchFamily="2" charset="-78"/>
            </a:rPr>
            <a:t>اراده</a:t>
          </a:r>
          <a:endParaRPr lang="en-US" sz="4000" kern="1200" dirty="0">
            <a:solidFill>
              <a:srgbClr val="FF0000"/>
            </a:solidFill>
            <a:cs typeface="Zeytoon" panose="00000400000000000000" pitchFamily="2" charset="-78"/>
          </a:endParaRPr>
        </a:p>
      </dsp:txBody>
      <dsp:txXfrm>
        <a:off x="6709094" y="1394172"/>
        <a:ext cx="1271468" cy="1271227"/>
      </dsp:txXfrm>
    </dsp:sp>
    <dsp:sp modelId="{60E9B928-F9F4-4DC3-9AAF-B87983AE6D5D}">
      <dsp:nvSpPr>
        <dsp:cNvPr id="0" name=""/>
        <dsp:cNvSpPr/>
      </dsp:nvSpPr>
      <dsp:spPr>
        <a:xfrm rot="2700000">
          <a:off x="4420966" y="1076380"/>
          <a:ext cx="1906475" cy="1906475"/>
        </a:xfrm>
        <a:prstGeom prst="teardrop">
          <a:avLst>
            <a:gd name="adj" fmla="val 100000"/>
          </a:avLst>
        </a:prstGeom>
        <a:solidFill>
          <a:schemeClr val="accent2">
            <a:hueOff val="2641773"/>
            <a:satOff val="-2279"/>
            <a:lumOff val="-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748640-0FD9-4616-91AD-39D2114A781C}">
      <dsp:nvSpPr>
        <dsp:cNvPr id="0" name=""/>
        <dsp:cNvSpPr/>
      </dsp:nvSpPr>
      <dsp:spPr>
        <a:xfrm>
          <a:off x="4484785" y="1139859"/>
          <a:ext cx="1779853" cy="1779851"/>
        </a:xfrm>
        <a:prstGeom prst="ellipse">
          <a:avLst/>
        </a:prstGeom>
        <a:solidFill>
          <a:schemeClr val="bg2">
            <a:alpha val="90000"/>
          </a:schemeClr>
        </a:solidFill>
        <a:ln w="9525" cap="rnd" cmpd="sng" algn="ctr">
          <a:solidFill>
            <a:schemeClr val="accent2">
              <a:hueOff val="2641773"/>
              <a:satOff val="-2279"/>
              <a:lumOff val="-627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solidFill>
                <a:srgbClr val="FF0000"/>
              </a:solidFill>
              <a:cs typeface="Zeytoon" panose="00000400000000000000" pitchFamily="2" charset="-78"/>
            </a:rPr>
            <a:t>انگيزه</a:t>
          </a:r>
          <a:endParaRPr lang="en-US" sz="4000" kern="1200" dirty="0">
            <a:solidFill>
              <a:srgbClr val="FF0000"/>
            </a:solidFill>
            <a:cs typeface="Zeytoon" panose="00000400000000000000" pitchFamily="2" charset="-78"/>
          </a:endParaRPr>
        </a:p>
      </dsp:txBody>
      <dsp:txXfrm>
        <a:off x="4738469" y="1394172"/>
        <a:ext cx="1271468" cy="1271227"/>
      </dsp:txXfrm>
    </dsp:sp>
    <dsp:sp modelId="{AFA428B8-0735-4897-BE41-668DA2F70630}">
      <dsp:nvSpPr>
        <dsp:cNvPr id="0" name=""/>
        <dsp:cNvSpPr/>
      </dsp:nvSpPr>
      <dsp:spPr>
        <a:xfrm rot="2700000">
          <a:off x="2450342" y="1076380"/>
          <a:ext cx="1906475" cy="1906475"/>
        </a:xfrm>
        <a:prstGeom prst="teardrop">
          <a:avLst>
            <a:gd name="adj" fmla="val 100000"/>
          </a:avLst>
        </a:prstGeom>
        <a:solidFill>
          <a:schemeClr val="accent2">
            <a:hueOff val="3962659"/>
            <a:satOff val="-3419"/>
            <a:lumOff val="-941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B3EB117-4108-4957-AEA4-801F8841221D}">
      <dsp:nvSpPr>
        <dsp:cNvPr id="0" name=""/>
        <dsp:cNvSpPr/>
      </dsp:nvSpPr>
      <dsp:spPr>
        <a:xfrm>
          <a:off x="2514160" y="1139859"/>
          <a:ext cx="1779853" cy="1779851"/>
        </a:xfrm>
        <a:prstGeom prst="ellipse">
          <a:avLst/>
        </a:prstGeom>
        <a:solidFill>
          <a:schemeClr val="bg2">
            <a:alpha val="90000"/>
          </a:schemeClr>
        </a:solidFill>
        <a:ln w="9525" cap="rnd" cmpd="sng" algn="ctr">
          <a:solidFill>
            <a:schemeClr val="accent2">
              <a:hueOff val="3962659"/>
              <a:satOff val="-3419"/>
              <a:lumOff val="-941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solidFill>
                <a:srgbClr val="FF0000"/>
              </a:solidFill>
              <a:cs typeface="Zeytoon" panose="00000400000000000000" pitchFamily="2" charset="-78"/>
            </a:rPr>
            <a:t>شوق</a:t>
          </a:r>
          <a:endParaRPr lang="en-US" sz="4000" kern="1200" dirty="0">
            <a:solidFill>
              <a:srgbClr val="FF0000"/>
            </a:solidFill>
            <a:cs typeface="Zeytoon" panose="00000400000000000000" pitchFamily="2" charset="-78"/>
          </a:endParaRPr>
        </a:p>
      </dsp:txBody>
      <dsp:txXfrm>
        <a:off x="2768860" y="1394172"/>
        <a:ext cx="1271468" cy="1271227"/>
      </dsp:txXfrm>
    </dsp:sp>
    <dsp:sp modelId="{39A54114-C1EC-49D7-B001-D6580247C185}">
      <dsp:nvSpPr>
        <dsp:cNvPr id="0" name=""/>
        <dsp:cNvSpPr/>
      </dsp:nvSpPr>
      <dsp:spPr>
        <a:xfrm rot="2700000">
          <a:off x="479717" y="1076380"/>
          <a:ext cx="1906475" cy="1906475"/>
        </a:xfrm>
        <a:prstGeom prst="teardrop">
          <a:avLst>
            <a:gd name="adj" fmla="val 100000"/>
          </a:avLst>
        </a:prstGeom>
        <a:solidFill>
          <a:schemeClr val="accent2">
            <a:hueOff val="5283545"/>
            <a:satOff val="-4559"/>
            <a:lumOff val="-125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A11A534-0AAB-443F-B8A4-F5EC6CAE1E24}">
      <dsp:nvSpPr>
        <dsp:cNvPr id="0" name=""/>
        <dsp:cNvSpPr/>
      </dsp:nvSpPr>
      <dsp:spPr>
        <a:xfrm>
          <a:off x="543536" y="1139859"/>
          <a:ext cx="1779853" cy="1779851"/>
        </a:xfrm>
        <a:prstGeom prst="ellipse">
          <a:avLst/>
        </a:prstGeom>
        <a:solidFill>
          <a:schemeClr val="bg2"/>
        </a:solidFill>
        <a:ln w="9525" cap="rnd" cmpd="sng" algn="ctr">
          <a:solidFill>
            <a:schemeClr val="accent2">
              <a:hueOff val="5283545"/>
              <a:satOff val="-4559"/>
              <a:lumOff val="-1254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kern="1200" dirty="0" smtClean="0">
              <a:solidFill>
                <a:srgbClr val="FF0000"/>
              </a:solidFill>
              <a:cs typeface="Zeytoon" panose="00000400000000000000" pitchFamily="2" charset="-78"/>
            </a:rPr>
            <a:t>ميل</a:t>
          </a:r>
          <a:endParaRPr lang="en-US" sz="4000" kern="1200" dirty="0">
            <a:solidFill>
              <a:srgbClr val="FF0000"/>
            </a:solidFill>
            <a:cs typeface="Zeytoon" panose="00000400000000000000" pitchFamily="2" charset="-78"/>
          </a:endParaRPr>
        </a:p>
      </dsp:txBody>
      <dsp:txXfrm>
        <a:off x="798235" y="1394172"/>
        <a:ext cx="1271468" cy="1271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533D1-49A2-446D-843E-D452FC5DAD00}">
      <dsp:nvSpPr>
        <dsp:cNvPr id="0" name=""/>
        <dsp:cNvSpPr/>
      </dsp:nvSpPr>
      <dsp:spPr>
        <a:xfrm>
          <a:off x="6648394" y="873141"/>
          <a:ext cx="2312931" cy="2313359"/>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34C5F9-A356-4C5E-8DE4-539197CD2CF7}">
      <dsp:nvSpPr>
        <dsp:cNvPr id="0" name=""/>
        <dsp:cNvSpPr/>
      </dsp:nvSpPr>
      <dsp:spPr>
        <a:xfrm>
          <a:off x="6725191" y="950267"/>
          <a:ext cx="2159338" cy="2159108"/>
        </a:xfrm>
        <a:prstGeom prst="ellipse">
          <a:avLst/>
        </a:prstGeom>
        <a:solidFill>
          <a:schemeClr val="bg2">
            <a:alpha val="90000"/>
          </a:schemeClr>
        </a:solidFill>
        <a:ln w="9525" cap="rnd"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fa-IR" sz="4900" kern="1200" dirty="0" smtClean="0">
              <a:solidFill>
                <a:srgbClr val="FF0000"/>
              </a:solidFill>
              <a:cs typeface="Zeytoon" panose="00000400000000000000" pitchFamily="2" charset="-78"/>
            </a:rPr>
            <a:t>فعل</a:t>
          </a:r>
          <a:endParaRPr lang="en-US" sz="4900" kern="1200" dirty="0">
            <a:solidFill>
              <a:srgbClr val="FF0000"/>
            </a:solidFill>
            <a:cs typeface="Zeytoon" panose="00000400000000000000" pitchFamily="2" charset="-78"/>
          </a:endParaRPr>
        </a:p>
      </dsp:txBody>
      <dsp:txXfrm>
        <a:off x="7033883" y="1258769"/>
        <a:ext cx="1541954" cy="1542104"/>
      </dsp:txXfrm>
    </dsp:sp>
    <dsp:sp modelId="{988D9505-5AAE-4473-BB01-2832F6A49C36}">
      <dsp:nvSpPr>
        <dsp:cNvPr id="0" name=""/>
        <dsp:cNvSpPr/>
      </dsp:nvSpPr>
      <dsp:spPr>
        <a:xfrm rot="2700000">
          <a:off x="4260699" y="875938"/>
          <a:ext cx="2307360" cy="2307360"/>
        </a:xfrm>
        <a:prstGeom prst="teardrop">
          <a:avLst>
            <a:gd name="adj" fmla="val 100000"/>
          </a:avLst>
        </a:prstGeom>
        <a:solidFill>
          <a:schemeClr val="accent2">
            <a:hueOff val="2641773"/>
            <a:satOff val="-2279"/>
            <a:lumOff val="-6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8813B9-22B0-44CE-8535-77D69F6A6DF2}">
      <dsp:nvSpPr>
        <dsp:cNvPr id="0" name=""/>
        <dsp:cNvSpPr/>
      </dsp:nvSpPr>
      <dsp:spPr>
        <a:xfrm>
          <a:off x="4334710" y="950267"/>
          <a:ext cx="2159338" cy="2159108"/>
        </a:xfrm>
        <a:prstGeom prst="ellipse">
          <a:avLst/>
        </a:prstGeom>
        <a:solidFill>
          <a:schemeClr val="bg2">
            <a:alpha val="90000"/>
          </a:schemeClr>
        </a:solidFill>
        <a:ln w="9525" cap="rnd" cmpd="sng" algn="ctr">
          <a:solidFill>
            <a:schemeClr val="accent2">
              <a:hueOff val="2641773"/>
              <a:satOff val="-2279"/>
              <a:lumOff val="-627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fa-IR" sz="4900" kern="1200" dirty="0" smtClean="0">
              <a:solidFill>
                <a:srgbClr val="FF0000"/>
              </a:solidFill>
              <a:cs typeface="Zeytoon" panose="00000400000000000000" pitchFamily="2" charset="-78"/>
            </a:rPr>
            <a:t>انگيزه</a:t>
          </a:r>
          <a:endParaRPr lang="en-US" sz="4900" kern="1200" dirty="0">
            <a:solidFill>
              <a:srgbClr val="FF0000"/>
            </a:solidFill>
            <a:cs typeface="Zeytoon" panose="00000400000000000000" pitchFamily="2" charset="-78"/>
          </a:endParaRPr>
        </a:p>
      </dsp:txBody>
      <dsp:txXfrm>
        <a:off x="4643402" y="1258769"/>
        <a:ext cx="1541954" cy="1542104"/>
      </dsp:txXfrm>
    </dsp:sp>
    <dsp:sp modelId="{F5FFF32A-3568-4C6B-A337-BAB3BD397B3F}">
      <dsp:nvSpPr>
        <dsp:cNvPr id="0" name=""/>
        <dsp:cNvSpPr/>
      </dsp:nvSpPr>
      <dsp:spPr>
        <a:xfrm rot="2700000">
          <a:off x="1870219" y="875938"/>
          <a:ext cx="2307360" cy="2307360"/>
        </a:xfrm>
        <a:prstGeom prst="teardrop">
          <a:avLst>
            <a:gd name="adj" fmla="val 100000"/>
          </a:avLst>
        </a:prstGeom>
        <a:solidFill>
          <a:schemeClr val="accent2">
            <a:hueOff val="5283545"/>
            <a:satOff val="-4559"/>
            <a:lumOff val="-1254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119C1F-6452-4939-A17F-6D708ACBF301}">
      <dsp:nvSpPr>
        <dsp:cNvPr id="0" name=""/>
        <dsp:cNvSpPr/>
      </dsp:nvSpPr>
      <dsp:spPr>
        <a:xfrm>
          <a:off x="1944230" y="950267"/>
          <a:ext cx="2159338" cy="2159108"/>
        </a:xfrm>
        <a:prstGeom prst="ellipse">
          <a:avLst/>
        </a:prstGeom>
        <a:solidFill>
          <a:schemeClr val="bg2">
            <a:alpha val="90000"/>
          </a:schemeClr>
        </a:solidFill>
        <a:ln w="9525" cap="rnd" cmpd="sng" algn="ctr">
          <a:solidFill>
            <a:schemeClr val="accent2">
              <a:hueOff val="5283545"/>
              <a:satOff val="-4559"/>
              <a:lumOff val="-1254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fa-IR" sz="4900" kern="1200" dirty="0" smtClean="0">
              <a:solidFill>
                <a:srgbClr val="FF0000"/>
              </a:solidFill>
              <a:cs typeface="Zeytoon" panose="00000400000000000000" pitchFamily="2" charset="-78"/>
            </a:rPr>
            <a:t>نياز</a:t>
          </a:r>
          <a:endParaRPr lang="en-US" sz="4900" kern="1200" dirty="0">
            <a:solidFill>
              <a:srgbClr val="FF0000"/>
            </a:solidFill>
            <a:cs typeface="Zeytoon" panose="00000400000000000000" pitchFamily="2" charset="-78"/>
          </a:endParaRPr>
        </a:p>
      </dsp:txBody>
      <dsp:txXfrm>
        <a:off x="2252922" y="1258769"/>
        <a:ext cx="1541954" cy="154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C2925-1144-4C05-A762-561B01740DCE}">
      <dsp:nvSpPr>
        <dsp:cNvPr id="0" name=""/>
        <dsp:cNvSpPr/>
      </dsp:nvSpPr>
      <dsp:spPr>
        <a:xfrm>
          <a:off x="1989621" y="0"/>
          <a:ext cx="2100154" cy="1402281"/>
        </a:xfrm>
        <a:prstGeom prst="trapezoid">
          <a:avLst>
            <a:gd name="adj" fmla="val 74884"/>
          </a:avLst>
        </a:prstGeom>
        <a:gradFill rotWithShape="0">
          <a:gsLst>
            <a:gs pos="0">
              <a:schemeClr val="accent2">
                <a:hueOff val="0"/>
                <a:satOff val="0"/>
                <a:lumOff val="0"/>
                <a:alphaOff val="0"/>
                <a:tint val="60000"/>
                <a:lumMod val="110000"/>
              </a:schemeClr>
            </a:gs>
            <a:gs pos="100000">
              <a:schemeClr val="accent2">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accent3">
                  <a:lumMod val="75000"/>
                </a:schemeClr>
              </a:solidFill>
              <a:cs typeface="Zar" pitchFamily="2" charset="-78"/>
            </a:rPr>
            <a:t>نياز به</a:t>
          </a:r>
        </a:p>
        <a:p>
          <a:pPr lvl="0" algn="ctr" defTabSz="622300" rtl="1">
            <a:lnSpc>
              <a:spcPct val="90000"/>
            </a:lnSpc>
            <a:spcBef>
              <a:spcPct val="0"/>
            </a:spcBef>
            <a:spcAft>
              <a:spcPct val="35000"/>
            </a:spcAft>
          </a:pPr>
          <a:r>
            <a:rPr lang="fa-IR" sz="1400" b="1" kern="1200" dirty="0" smtClean="0">
              <a:solidFill>
                <a:schemeClr val="accent3">
                  <a:lumMod val="75000"/>
                </a:schemeClr>
              </a:solidFill>
              <a:cs typeface="Zar" pitchFamily="2" charset="-78"/>
            </a:rPr>
            <a:t>خودشكوفايي</a:t>
          </a:r>
        </a:p>
        <a:p>
          <a:pPr lvl="0" algn="ctr" defTabSz="622300" rtl="1">
            <a:lnSpc>
              <a:spcPct val="90000"/>
            </a:lnSpc>
            <a:spcBef>
              <a:spcPct val="0"/>
            </a:spcBef>
            <a:spcAft>
              <a:spcPct val="35000"/>
            </a:spcAft>
          </a:pPr>
          <a:r>
            <a:rPr lang="fa-IR" sz="1400" b="1" kern="1200" dirty="0" smtClean="0">
              <a:solidFill>
                <a:schemeClr val="accent3">
                  <a:lumMod val="75000"/>
                </a:schemeClr>
              </a:solidFill>
              <a:cs typeface="Zar" pitchFamily="2" charset="-78"/>
            </a:rPr>
            <a:t>معنوي و تقرّب به خدا</a:t>
          </a:r>
          <a:endParaRPr lang="fa-IR" sz="1400" b="1" kern="1200" dirty="0">
            <a:solidFill>
              <a:schemeClr val="accent3">
                <a:lumMod val="75000"/>
              </a:schemeClr>
            </a:solidFill>
            <a:cs typeface="Zar" pitchFamily="2" charset="-78"/>
          </a:endParaRPr>
        </a:p>
      </dsp:txBody>
      <dsp:txXfrm>
        <a:off x="1989621" y="0"/>
        <a:ext cx="2100154" cy="1402281"/>
      </dsp:txXfrm>
    </dsp:sp>
    <dsp:sp modelId="{F953230C-11FD-4DB7-8C12-006847595F24}">
      <dsp:nvSpPr>
        <dsp:cNvPr id="0" name=""/>
        <dsp:cNvSpPr/>
      </dsp:nvSpPr>
      <dsp:spPr>
        <a:xfrm>
          <a:off x="1492216" y="1402281"/>
          <a:ext cx="3094965" cy="664238"/>
        </a:xfrm>
        <a:prstGeom prst="trapezoid">
          <a:avLst>
            <a:gd name="adj" fmla="val 74884"/>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smtClean="0">
              <a:solidFill>
                <a:srgbClr val="C00000"/>
              </a:solidFill>
              <a:cs typeface="Zar" pitchFamily="2" charset="-78"/>
            </a:rPr>
            <a:t>نياز به كرامت؛ عزت نفس و آزادگي اخلاقي</a:t>
          </a:r>
          <a:endParaRPr lang="fa-IR" sz="1600" b="1" kern="1200">
            <a:solidFill>
              <a:srgbClr val="C00000"/>
            </a:solidFill>
            <a:cs typeface="Zar" pitchFamily="2" charset="-78"/>
          </a:endParaRPr>
        </a:p>
      </dsp:txBody>
      <dsp:txXfrm>
        <a:off x="2033835" y="1402281"/>
        <a:ext cx="2011727" cy="664238"/>
      </dsp:txXfrm>
    </dsp:sp>
    <dsp:sp modelId="{3176EA3D-224F-4C12-B1E8-ACCE1A327D26}">
      <dsp:nvSpPr>
        <dsp:cNvPr id="0" name=""/>
        <dsp:cNvSpPr/>
      </dsp:nvSpPr>
      <dsp:spPr>
        <a:xfrm>
          <a:off x="994810" y="2066520"/>
          <a:ext cx="4089776" cy="664238"/>
        </a:xfrm>
        <a:prstGeom prst="trapezoid">
          <a:avLst>
            <a:gd name="adj" fmla="val 74884"/>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smtClean="0">
              <a:solidFill>
                <a:schemeClr val="accent6">
                  <a:lumMod val="50000"/>
                </a:schemeClr>
              </a:solidFill>
              <a:cs typeface="Zar" pitchFamily="2" charset="-78"/>
            </a:rPr>
            <a:t>نيازهاي دوستي با خدا؛ عشق و پرستش</a:t>
          </a:r>
          <a:endParaRPr lang="fa-IR" sz="1600" b="1" kern="1200">
            <a:solidFill>
              <a:schemeClr val="accent6">
                <a:lumMod val="50000"/>
              </a:schemeClr>
            </a:solidFill>
            <a:cs typeface="Zar" pitchFamily="2" charset="-78"/>
          </a:endParaRPr>
        </a:p>
      </dsp:txBody>
      <dsp:txXfrm>
        <a:off x="1710521" y="2066520"/>
        <a:ext cx="2658354" cy="664238"/>
      </dsp:txXfrm>
    </dsp:sp>
    <dsp:sp modelId="{82C63093-8AC4-4CAB-85A3-8ACA211E5470}">
      <dsp:nvSpPr>
        <dsp:cNvPr id="0" name=""/>
        <dsp:cNvSpPr/>
      </dsp:nvSpPr>
      <dsp:spPr>
        <a:xfrm>
          <a:off x="497405" y="2730759"/>
          <a:ext cx="5084587" cy="664238"/>
        </a:xfrm>
        <a:prstGeom prst="trapezoid">
          <a:avLst>
            <a:gd name="adj" fmla="val 74884"/>
          </a:avLst>
        </a:prstGeom>
        <a:gradFill rotWithShape="0">
          <a:gsLst>
            <a:gs pos="0">
              <a:schemeClr val="accent5">
                <a:hueOff val="0"/>
                <a:satOff val="0"/>
                <a:lumOff val="0"/>
                <a:alphaOff val="0"/>
                <a:tint val="60000"/>
                <a:lumMod val="110000"/>
              </a:schemeClr>
            </a:gs>
            <a:gs pos="100000">
              <a:schemeClr val="accent5">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0070C0"/>
              </a:solidFill>
              <a:cs typeface="Zar" pitchFamily="2" charset="-78"/>
            </a:rPr>
            <a:t>نيازهاي ايمني‌جويي معنوي؛ توكل به خدا</a:t>
          </a:r>
          <a:endParaRPr lang="fa-IR" sz="1600" b="1" kern="1200" dirty="0">
            <a:solidFill>
              <a:srgbClr val="0070C0"/>
            </a:solidFill>
            <a:cs typeface="Zar" pitchFamily="2" charset="-78"/>
          </a:endParaRPr>
        </a:p>
      </dsp:txBody>
      <dsp:txXfrm>
        <a:off x="1387208" y="2730759"/>
        <a:ext cx="3304981" cy="664238"/>
      </dsp:txXfrm>
    </dsp:sp>
    <dsp:sp modelId="{6F1A9CE3-F63E-404F-A023-ECF9F3471875}">
      <dsp:nvSpPr>
        <dsp:cNvPr id="0" name=""/>
        <dsp:cNvSpPr/>
      </dsp:nvSpPr>
      <dsp:spPr>
        <a:xfrm>
          <a:off x="0" y="3394998"/>
          <a:ext cx="6079397" cy="664238"/>
        </a:xfrm>
        <a:prstGeom prst="trapezoid">
          <a:avLst>
            <a:gd name="adj" fmla="val 74884"/>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smtClean="0">
              <a:solidFill>
                <a:srgbClr val="FF0000"/>
              </a:solidFill>
              <a:cs typeface="Zar" pitchFamily="2" charset="-78"/>
            </a:rPr>
            <a:t>نيازهاي وجود؛ ربط و تعلّق به خدا</a:t>
          </a:r>
          <a:endParaRPr lang="fa-IR" sz="1600" b="1" kern="1200">
            <a:solidFill>
              <a:srgbClr val="FF0000"/>
            </a:solidFill>
            <a:cs typeface="Zar" pitchFamily="2" charset="-78"/>
          </a:endParaRPr>
        </a:p>
      </dsp:txBody>
      <dsp:txXfrm>
        <a:off x="1063894" y="3394998"/>
        <a:ext cx="3951608" cy="664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C033-6F46-438F-A4AA-448F2ECF40D0}">
      <dsp:nvSpPr>
        <dsp:cNvPr id="0" name=""/>
        <dsp:cNvSpPr/>
      </dsp:nvSpPr>
      <dsp:spPr>
        <a:xfrm>
          <a:off x="776525" y="0"/>
          <a:ext cx="8800623" cy="405923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C4586E-5A14-4470-8D9E-CBD565D43910}">
      <dsp:nvSpPr>
        <dsp:cNvPr id="0" name=""/>
        <dsp:cNvSpPr/>
      </dsp:nvSpPr>
      <dsp:spPr>
        <a:xfrm>
          <a:off x="2340" y="1217771"/>
          <a:ext cx="1583488" cy="1623694"/>
        </a:xfrm>
        <a:prstGeom prst="roundRect">
          <a:avLst/>
        </a:prstGeom>
        <a:solidFill>
          <a:srgbClr val="FFFF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solidFill>
                <a:schemeClr val="accent1">
                  <a:lumMod val="75000"/>
                </a:schemeClr>
              </a:solidFill>
              <a:cs typeface="Zar" pitchFamily="2" charset="-78"/>
            </a:rPr>
            <a:t>سبك زندگي</a:t>
          </a:r>
        </a:p>
      </dsp:txBody>
      <dsp:txXfrm>
        <a:off x="79640" y="1295071"/>
        <a:ext cx="1428888" cy="1469094"/>
      </dsp:txXfrm>
    </dsp:sp>
    <dsp:sp modelId="{DEF84618-67EF-4C03-AA50-FCB73167ECE8}">
      <dsp:nvSpPr>
        <dsp:cNvPr id="0" name=""/>
        <dsp:cNvSpPr/>
      </dsp:nvSpPr>
      <dsp:spPr>
        <a:xfrm>
          <a:off x="1755441" y="1217771"/>
          <a:ext cx="1583488" cy="162369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cs typeface="Zar" pitchFamily="2" charset="-78"/>
            </a:rPr>
            <a:t>مرجعيت الگوها</a:t>
          </a:r>
        </a:p>
      </dsp:txBody>
      <dsp:txXfrm>
        <a:off x="1832741" y="1295071"/>
        <a:ext cx="1428888" cy="1469094"/>
      </dsp:txXfrm>
    </dsp:sp>
    <dsp:sp modelId="{5A57A3CD-6992-4BC4-8561-1A16CAD03B8E}">
      <dsp:nvSpPr>
        <dsp:cNvPr id="0" name=""/>
        <dsp:cNvSpPr/>
      </dsp:nvSpPr>
      <dsp:spPr>
        <a:xfrm>
          <a:off x="3508542" y="1217771"/>
          <a:ext cx="1583488" cy="1623694"/>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cs typeface="Zar" pitchFamily="2" charset="-78"/>
            </a:rPr>
            <a:t>منشأ فعل</a:t>
          </a:r>
        </a:p>
      </dsp:txBody>
      <dsp:txXfrm>
        <a:off x="3585842" y="1295071"/>
        <a:ext cx="1428888" cy="1469094"/>
      </dsp:txXfrm>
    </dsp:sp>
    <dsp:sp modelId="{AA578B51-E767-44EF-BCD9-FCA32DB504EE}">
      <dsp:nvSpPr>
        <dsp:cNvPr id="0" name=""/>
        <dsp:cNvSpPr/>
      </dsp:nvSpPr>
      <dsp:spPr>
        <a:xfrm>
          <a:off x="5261643" y="1217771"/>
          <a:ext cx="1583488" cy="1623694"/>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cs typeface="Zar" pitchFamily="2" charset="-78"/>
            </a:rPr>
            <a:t>ميل، شوق و لذّت</a:t>
          </a:r>
        </a:p>
      </dsp:txBody>
      <dsp:txXfrm>
        <a:off x="5338943" y="1295071"/>
        <a:ext cx="1428888" cy="1469094"/>
      </dsp:txXfrm>
    </dsp:sp>
    <dsp:sp modelId="{99437D62-3286-438E-8783-13DEDBF358E9}">
      <dsp:nvSpPr>
        <dsp:cNvPr id="0" name=""/>
        <dsp:cNvSpPr/>
      </dsp:nvSpPr>
      <dsp:spPr>
        <a:xfrm>
          <a:off x="7014744" y="1217771"/>
          <a:ext cx="1583488" cy="1623694"/>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cs typeface="Zar" pitchFamily="2" charset="-78"/>
            </a:rPr>
            <a:t>نياز؛</a:t>
          </a:r>
          <a:br>
            <a:rPr lang="fa-IR" sz="2300" b="1" kern="1200">
              <a:cs typeface="Zar" pitchFamily="2" charset="-78"/>
            </a:rPr>
          </a:br>
          <a:r>
            <a:rPr lang="fa-IR" sz="2300" b="1" kern="1200">
              <a:cs typeface="Zar" pitchFamily="2" charset="-78"/>
            </a:rPr>
            <a:t>خاستگاه ميل</a:t>
          </a:r>
        </a:p>
      </dsp:txBody>
      <dsp:txXfrm>
        <a:off x="7092044" y="1295071"/>
        <a:ext cx="1428888" cy="1469094"/>
      </dsp:txXfrm>
    </dsp:sp>
    <dsp:sp modelId="{92AE6878-BB3E-461B-B8D5-48B98D70188D}">
      <dsp:nvSpPr>
        <dsp:cNvPr id="0" name=""/>
        <dsp:cNvSpPr/>
      </dsp:nvSpPr>
      <dsp:spPr>
        <a:xfrm>
          <a:off x="8767845" y="1217771"/>
          <a:ext cx="1583488" cy="162369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b="1" kern="1200">
              <a:cs typeface="Zar" pitchFamily="2" charset="-78"/>
            </a:rPr>
            <a:t>فهرست نيازها</a:t>
          </a:r>
        </a:p>
      </dsp:txBody>
      <dsp:txXfrm>
        <a:off x="8845145" y="1295071"/>
        <a:ext cx="1428888" cy="146909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1/14/2017</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9" name="Content Placeholder 8"/>
          <p:cNvSpPr>
            <a:spLocks noGrp="1"/>
          </p:cNvSpPr>
          <p:nvPr>
            <p:ph idx="1"/>
          </p:nvPr>
        </p:nvSpPr>
        <p:spPr/>
        <p:txBody>
          <a:bodyPr/>
          <a:lstStyle/>
          <a:p>
            <a:endParaRPr lang="fa-IR"/>
          </a:p>
        </p:txBody>
      </p:sp>
    </p:spTree>
    <p:extLst>
      <p:ext uri="{BB962C8B-B14F-4D97-AF65-F5344CB8AC3E}">
        <p14:creationId xmlns:p14="http://schemas.microsoft.com/office/powerpoint/2010/main" val="1446547394"/>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Zeytoon" panose="00000400000000000000" pitchFamily="2" charset="-78"/>
              </a:rPr>
              <a:t>دليل رجوع به الگو</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Autofit/>
          </a:bodyPr>
          <a:lstStyle/>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چه چيز انسان را به سوي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ارتقاء كيفيت انتخاب</a:t>
            </a:r>
            <a:r>
              <a:rPr lang="fa-IR" sz="3200" dirty="0">
                <a:effectLst/>
                <a:latin typeface="Calibri" panose="020F0502020204030204" pitchFamily="34" charset="0"/>
                <a:ea typeface="Calibri" panose="020F0502020204030204" pitchFamily="34" charset="0"/>
                <a:cs typeface="Lotus" panose="00000400000000000000" pitchFamily="2" charset="-78"/>
              </a:rPr>
              <a:t> سوق مي‌دهد؟! </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پاسخ </a:t>
            </a:r>
            <a:r>
              <a:rPr lang="fa-IR" sz="3200" dirty="0" smtClean="0">
                <a:effectLst/>
                <a:latin typeface="Calibri" panose="020F0502020204030204" pitchFamily="34" charset="0"/>
                <a:ea typeface="Calibri" panose="020F0502020204030204" pitchFamily="34" charset="0"/>
                <a:cs typeface="Lotus" panose="00000400000000000000" pitchFamily="2" charset="-78"/>
              </a:rPr>
              <a:t>در </a:t>
            </a:r>
            <a:r>
              <a:rPr lang="fa-IR" sz="3200" dirty="0">
                <a:effectLst/>
                <a:latin typeface="Calibri" panose="020F0502020204030204" pitchFamily="34" charset="0"/>
                <a:ea typeface="Calibri" panose="020F0502020204030204" pitchFamily="34" charset="0"/>
                <a:cs typeface="Lotus" panose="00000400000000000000" pitchFamily="2" charset="-78"/>
              </a:rPr>
              <a:t>خاستگاه رفتار </a:t>
            </a:r>
            <a:r>
              <a:rPr lang="fa-IR" sz="3200" dirty="0" smtClean="0">
                <a:effectLst/>
                <a:latin typeface="Calibri" panose="020F0502020204030204" pitchFamily="34" charset="0"/>
                <a:ea typeface="Calibri" panose="020F0502020204030204" pitchFamily="34" charset="0"/>
                <a:cs typeface="Lotus" panose="00000400000000000000" pitchFamily="2" charset="-78"/>
              </a:rPr>
              <a:t>است. </a:t>
            </a:r>
            <a:r>
              <a:rPr lang="fa-IR" sz="3200" dirty="0">
                <a:effectLst/>
                <a:latin typeface="Calibri" panose="020F0502020204030204" pitchFamily="34" charset="0"/>
                <a:ea typeface="Calibri" panose="020F0502020204030204" pitchFamily="34" charset="0"/>
                <a:cs typeface="Lotus" panose="00000400000000000000" pitchFamily="2" charset="-78"/>
              </a:rPr>
              <a:t>انسان رفتارهاي خود را به چه انگيزه‌اي انجام مي‌دهد</a:t>
            </a:r>
            <a:r>
              <a:rPr lang="fa-IR" sz="3200" dirty="0" smtClean="0">
                <a:effectLst/>
                <a:latin typeface="Calibri" panose="020F0502020204030204" pitchFamily="34" charset="0"/>
                <a:ea typeface="Calibri" panose="020F0502020204030204" pitchFamily="34" charset="0"/>
                <a:cs typeface="Lotus" panose="00000400000000000000" pitchFamily="2" charset="-78"/>
              </a:rPr>
              <a:t>؟!</a:t>
            </a:r>
          </a:p>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انگيزش‌ها </a:t>
            </a:r>
            <a:r>
              <a:rPr lang="fa-IR" sz="3200" dirty="0">
                <a:effectLst/>
                <a:latin typeface="Calibri" panose="020F0502020204030204" pitchFamily="34" charset="0"/>
                <a:ea typeface="Calibri" panose="020F0502020204030204" pitchFamily="34" charset="0"/>
                <a:cs typeface="Lotus" panose="00000400000000000000" pitchFamily="2" charset="-78"/>
              </a:rPr>
              <a:t>از كجا حاصل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مي‌شوند، </a:t>
            </a:r>
            <a:r>
              <a:rPr lang="fa-IR" sz="3200" dirty="0">
                <a:effectLst/>
                <a:latin typeface="Calibri" panose="020F0502020204030204" pitchFamily="34" charset="0"/>
                <a:ea typeface="Calibri" panose="020F0502020204030204" pitchFamily="34" charset="0"/>
                <a:cs typeface="Lotus" panose="00000400000000000000" pitchFamily="2" charset="-78"/>
              </a:rPr>
              <a:t>چگونه به شوق بدل شده و به فعل منجر مي‌گردند</a:t>
            </a:r>
            <a:r>
              <a:rPr lang="fa-IR" sz="3200" dirty="0" smtClean="0">
                <a:effectLst/>
                <a:latin typeface="Calibri" panose="020F0502020204030204" pitchFamily="34" charset="0"/>
                <a:ea typeface="Calibri" panose="020F0502020204030204" pitchFamily="34" charset="0"/>
                <a:cs typeface="Lotus" panose="00000400000000000000" pitchFamily="2" charset="-78"/>
              </a:rPr>
              <a:t>؟!</a:t>
            </a: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انسان انتخاب را به اين دليل انجام مي‌دهد كه نقص و كمبودي در خود حسّ مي‌كند كه آن انتخاب مي‌تواند آن را رفع نمايد.</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8225742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خاستگاه رفتار</a:t>
            </a:r>
            <a:endParaRPr lang="fa-IR" dirty="0">
              <a:latin typeface="Aharoni" panose="02010803020104030203" pitchFamily="2" charset="-79"/>
              <a:cs typeface="Zeytoon" panose="00000400000000000000" pitchFamily="2" charset="-7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18276485"/>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4009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خاستگاه رفتار</a:t>
            </a:r>
            <a:endParaRPr lang="fa-IR" dirty="0">
              <a:latin typeface="Aharoni" panose="02010803020104030203" pitchFamily="2" charset="-79"/>
              <a:cs typeface="Zeytoon" panose="00000400000000000000" pitchFamily="2" charset="-7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90306465"/>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7682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خاستگاه رفتار</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a:bodyPr>
          <a:lstStyle/>
          <a:p>
            <a:endParaRPr lang="fa-IR" sz="4400" dirty="0" smtClean="0">
              <a:effectLst/>
              <a:latin typeface="Calibri" panose="020F0502020204030204" pitchFamily="34" charset="0"/>
              <a:ea typeface="Calibri" panose="020F0502020204030204" pitchFamily="34" charset="0"/>
              <a:cs typeface="Lotus" panose="00000400000000000000" pitchFamily="2" charset="-78"/>
            </a:endParaRPr>
          </a:p>
          <a:p>
            <a:r>
              <a:rPr lang="fa-IR" sz="4400" dirty="0" smtClean="0">
                <a:effectLst/>
                <a:latin typeface="Calibri" panose="020F0502020204030204" pitchFamily="34" charset="0"/>
                <a:ea typeface="Calibri" panose="020F0502020204030204" pitchFamily="34" charset="0"/>
                <a:cs typeface="Lotus" panose="00000400000000000000" pitchFamily="2" charset="-78"/>
              </a:rPr>
              <a:t>ريشه </a:t>
            </a:r>
            <a:r>
              <a:rPr lang="fa-IR" sz="4400" dirty="0">
                <a:effectLst/>
                <a:latin typeface="Calibri" panose="020F0502020204030204" pitchFamily="34" charset="0"/>
                <a:ea typeface="Calibri" panose="020F0502020204030204" pitchFamily="34" charset="0"/>
                <a:cs typeface="Lotus" panose="00000400000000000000" pitchFamily="2" charset="-78"/>
              </a:rPr>
              <a:t>هر فعل بشري در يك </a:t>
            </a:r>
            <a:r>
              <a:rPr lang="fa-IR" sz="40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نياز</a:t>
            </a:r>
            <a:r>
              <a:rPr lang="fa-IR" sz="4400" dirty="0">
                <a:effectLst/>
                <a:latin typeface="Calibri" panose="020F0502020204030204" pitchFamily="34" charset="0"/>
                <a:ea typeface="Calibri" panose="020F0502020204030204" pitchFamily="34" charset="0"/>
                <a:cs typeface="Lotus" panose="00000400000000000000" pitchFamily="2" charset="-78"/>
              </a:rPr>
              <a:t> است</a:t>
            </a:r>
            <a:r>
              <a:rPr lang="fa-IR" sz="4400" dirty="0" smtClean="0">
                <a:effectLst/>
                <a:latin typeface="Calibri" panose="020F0502020204030204" pitchFamily="34" charset="0"/>
                <a:ea typeface="Calibri" panose="020F0502020204030204" pitchFamily="34" charset="0"/>
                <a:cs typeface="Lotus" panose="00000400000000000000" pitchFamily="2" charset="-78"/>
              </a:rPr>
              <a:t>.</a:t>
            </a:r>
          </a:p>
          <a:p>
            <a:r>
              <a:rPr lang="fa-IR" sz="4400" dirty="0" smtClean="0">
                <a:effectLst/>
                <a:latin typeface="Calibri" panose="020F0502020204030204" pitchFamily="34" charset="0"/>
                <a:ea typeface="Calibri" panose="020F0502020204030204" pitchFamily="34" charset="0"/>
                <a:cs typeface="Lotus" panose="00000400000000000000" pitchFamily="2" charset="-78"/>
              </a:rPr>
              <a:t>نيازي </a:t>
            </a:r>
            <a:r>
              <a:rPr lang="fa-IR" sz="4400" dirty="0">
                <a:effectLst/>
                <a:latin typeface="Calibri" panose="020F0502020204030204" pitchFamily="34" charset="0"/>
                <a:ea typeface="Calibri" panose="020F0502020204030204" pitchFamily="34" charset="0"/>
                <a:cs typeface="Lotus" panose="00000400000000000000" pitchFamily="2" charset="-78"/>
              </a:rPr>
              <a:t>كه با آن فعل </a:t>
            </a:r>
            <a:r>
              <a:rPr lang="fa-IR" sz="4400" dirty="0" smtClean="0">
                <a:effectLst/>
                <a:latin typeface="Calibri" panose="020F0502020204030204" pitchFamily="34" charset="0"/>
                <a:ea typeface="Calibri" panose="020F0502020204030204" pitchFamily="34" charset="0"/>
                <a:cs typeface="Lotus" panose="00000400000000000000" pitchFamily="2" charset="-78"/>
              </a:rPr>
              <a:t>برطرف مي‌گردد.</a:t>
            </a:r>
          </a:p>
          <a:p>
            <a:r>
              <a:rPr lang="fa-IR" sz="4400" dirty="0" smtClean="0">
                <a:effectLst/>
                <a:latin typeface="Calibri" panose="020F0502020204030204" pitchFamily="34" charset="0"/>
                <a:ea typeface="Calibri" panose="020F0502020204030204" pitchFamily="34" charset="0"/>
                <a:cs typeface="Lotus" panose="00000400000000000000" pitchFamily="2" charset="-78"/>
              </a:rPr>
              <a:t>يا </a:t>
            </a:r>
            <a:r>
              <a:rPr lang="fa-IR" sz="4400" dirty="0">
                <a:effectLst/>
                <a:latin typeface="Calibri" panose="020F0502020204030204" pitchFamily="34" charset="0"/>
                <a:ea typeface="Calibri" panose="020F0502020204030204" pitchFamily="34" charset="0"/>
                <a:cs typeface="Lotus" panose="00000400000000000000" pitchFamily="2" charset="-78"/>
              </a:rPr>
              <a:t>حداقل فاعل اين‌طور قلمداد كرده است.</a:t>
            </a:r>
            <a:endParaRPr lang="fa-IR" sz="4400" dirty="0"/>
          </a:p>
        </p:txBody>
      </p:sp>
    </p:spTree>
    <p:extLst>
      <p:ext uri="{BB962C8B-B14F-4D97-AF65-F5344CB8AC3E}">
        <p14:creationId xmlns:p14="http://schemas.microsoft.com/office/powerpoint/2010/main" val="15940052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خاستگاه رفتار</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lnSpcReduction="10000"/>
          </a:bodyPr>
          <a:lstStyle/>
          <a:p>
            <a:pPr algn="just"/>
            <a:r>
              <a:rPr lang="fa-IR" sz="3200" dirty="0">
                <a:effectLst/>
                <a:latin typeface="Calibri" panose="020F0502020204030204" pitchFamily="34" charset="0"/>
                <a:ea typeface="Calibri" panose="020F0502020204030204" pitchFamily="34" charset="0"/>
                <a:cs typeface="Lotus" panose="00000400000000000000" pitchFamily="2" charset="-78"/>
              </a:rPr>
              <a:t> نيازها از كجا مي‌آيند؟! انسان چطور پي به نقص و ضعفي در خود مي‌برد كه با انضمام رفتاري خاصّ گمان مي‌كند برطرف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مي‌گردد؟!</a:t>
            </a:r>
            <a:endParaRPr lang="fa-IR" sz="3200" dirty="0">
              <a:effectLst/>
              <a:latin typeface="Calibri" panose="020F0502020204030204" pitchFamily="34" charset="0"/>
              <a:ea typeface="Calibri" panose="020F0502020204030204" pitchFamily="34" charset="0"/>
              <a:cs typeface="Lotus" panose="00000400000000000000" pitchFamily="2" charset="-78"/>
            </a:endParaRPr>
          </a:p>
          <a:p>
            <a:pPr algn="just"/>
            <a:r>
              <a:rPr lang="fa-IR" sz="3200" dirty="0" smtClean="0">
                <a:effectLst/>
                <a:latin typeface="Calibri" panose="020F0502020204030204" pitchFamily="34" charset="0"/>
                <a:ea typeface="Calibri" panose="020F0502020204030204" pitchFamily="34" charset="0"/>
                <a:cs typeface="Lotus" panose="00000400000000000000" pitchFamily="2" charset="-78"/>
              </a:rPr>
              <a:t> نظريه‌هاي </a:t>
            </a:r>
            <a:r>
              <a:rPr lang="fa-IR" sz="3200" dirty="0">
                <a:effectLst/>
                <a:latin typeface="Calibri" panose="020F0502020204030204" pitchFamily="34" charset="0"/>
                <a:ea typeface="Calibri" panose="020F0502020204030204" pitchFamily="34" charset="0"/>
                <a:cs typeface="Lotus" panose="00000400000000000000" pitchFamily="2" charset="-78"/>
              </a:rPr>
              <a:t>مشهور </a:t>
            </a:r>
            <a:r>
              <a:rPr lang="fa-IR" sz="3200" dirty="0" smtClean="0">
                <a:effectLst/>
                <a:latin typeface="Calibri" panose="020F0502020204030204" pitchFamily="34" charset="0"/>
                <a:ea typeface="Calibri" panose="020F0502020204030204" pitchFamily="34" charset="0"/>
                <a:cs typeface="Lotus" panose="00000400000000000000" pitchFamily="2" charset="-78"/>
              </a:rPr>
              <a:t>معمولاً </a:t>
            </a:r>
            <a:r>
              <a:rPr lang="fa-IR" sz="3200" dirty="0">
                <a:effectLst/>
                <a:latin typeface="Calibri" panose="020F0502020204030204" pitchFamily="34" charset="0"/>
                <a:ea typeface="Calibri" panose="020F0502020204030204" pitchFamily="34" charset="0"/>
                <a:cs typeface="Lotus" panose="00000400000000000000" pitchFamily="2" charset="-78"/>
              </a:rPr>
              <a:t>از اصطلاحات «لذّت»، «شوق»، «سرور» استفاده مي‌نمايند. حالتي در انسان پديد مي‌آيد كه در پي آن ميل به عمل پيدا مي‌كند. هر طايفه‌اي از دانشمندان رفتارشناس، از فلاسفه گرفته تا عرفا، از روانشناسان تا جامعه‌شناسان، از متكلمين تا علماي علم اخلاق، نامي براي اين حال دروني برگزيده‌اند و با آن نام به آن حال اشاره كرده‌اند. حالي در انسان كه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ميل</a:t>
            </a:r>
            <a:r>
              <a:rPr lang="fa-IR" sz="3200" dirty="0">
                <a:effectLst/>
                <a:latin typeface="Calibri" panose="020F0502020204030204" pitchFamily="34" charset="0"/>
                <a:ea typeface="Calibri" panose="020F0502020204030204" pitchFamily="34" charset="0"/>
                <a:cs typeface="Lotus" panose="00000400000000000000" pitchFamily="2" charset="-78"/>
              </a:rPr>
              <a:t> به رفتار در وي پديد مي‌آورد. ما با تعبير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لذّت</a:t>
            </a:r>
            <a:r>
              <a:rPr lang="fa-IR" sz="3200" dirty="0">
                <a:effectLst/>
                <a:latin typeface="Calibri" panose="020F0502020204030204" pitchFamily="34" charset="0"/>
                <a:ea typeface="Calibri" panose="020F0502020204030204" pitchFamily="34" charset="0"/>
                <a:cs typeface="Lotus" panose="00000400000000000000" pitchFamily="2" charset="-78"/>
              </a:rPr>
              <a:t> از آن ياد مي‌كنيم.</a:t>
            </a:r>
            <a:endParaRPr lang="fa-IR" sz="3200" dirty="0"/>
          </a:p>
        </p:txBody>
      </p:sp>
    </p:spTree>
    <p:extLst>
      <p:ext uri="{BB962C8B-B14F-4D97-AF65-F5344CB8AC3E}">
        <p14:creationId xmlns:p14="http://schemas.microsoft.com/office/powerpoint/2010/main" val="10123945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Zeytoon" panose="00000400000000000000" pitchFamily="2" charset="-78"/>
              </a:rPr>
              <a:t>نياز، </a:t>
            </a:r>
            <a:r>
              <a:rPr lang="fa-IR" dirty="0" smtClean="0">
                <a:cs typeface="Zeytoon" panose="00000400000000000000" pitchFamily="2" charset="-78"/>
              </a:rPr>
              <a:t>اراده، لذّت</a:t>
            </a:r>
            <a:endParaRPr lang="fa-IR" dirty="0">
              <a:cs typeface="Zeytoon" panose="000004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Zeytoon" panose="00000400000000000000" pitchFamily="2" charset="-78"/>
              </a:rPr>
              <a:t>نظريه‌هاي انديشمندان مشهور در تبيين لذّت و پيدايش اراده</a:t>
            </a:r>
          </a:p>
        </p:txBody>
      </p:sp>
    </p:spTree>
    <p:extLst>
      <p:ext uri="{BB962C8B-B14F-4D97-AF65-F5344CB8AC3E}">
        <p14:creationId xmlns:p14="http://schemas.microsoft.com/office/powerpoint/2010/main" val="424352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فلسفتنا؛ شهيد صدر (ره)</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fontScale="92500" lnSpcReduction="10000"/>
          </a:bodyPr>
          <a:lstStyle/>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dirty="0">
                <a:effectLst/>
                <a:latin typeface="Calibri" panose="020F0502020204030204" pitchFamily="34" charset="0"/>
                <a:ea typeface="Calibri" panose="020F0502020204030204" pitchFamily="34" charset="0"/>
                <a:cs typeface="Lotus" panose="00000400000000000000" pitchFamily="2" charset="-78"/>
              </a:rPr>
              <a:t>إنّ حبّ الإنسان ذاته- الذي يعني: حبّه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للذّة</a:t>
            </a:r>
            <a:r>
              <a:rPr lang="fa-IR" sz="3200" dirty="0">
                <a:effectLst/>
                <a:latin typeface="Calibri" panose="020F0502020204030204" pitchFamily="34" charset="0"/>
                <a:ea typeface="Calibri" panose="020F0502020204030204" pitchFamily="34" charset="0"/>
                <a:cs typeface="Lotus" panose="00000400000000000000" pitchFamily="2" charset="-78"/>
              </a:rPr>
              <a:t> والسعادة لنفسه، وبغضه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للألم</a:t>
            </a:r>
            <a:r>
              <a:rPr lang="fa-IR" sz="3200" dirty="0">
                <a:effectLst/>
                <a:latin typeface="Calibri" panose="020F0502020204030204" pitchFamily="34" charset="0"/>
                <a:ea typeface="Calibri" panose="020F0502020204030204" pitchFamily="34" charset="0"/>
                <a:cs typeface="Lotus" panose="00000400000000000000" pitchFamily="2" charset="-78"/>
              </a:rPr>
              <a:t> والشقاء لذاته- هو الذي يدفع الإنسان إلى كسب معيشته وتوفير حاجياته الغذائية </a:t>
            </a:r>
            <a:r>
              <a:rPr lang="fa-IR" sz="3200" dirty="0" smtClean="0">
                <a:effectLst/>
                <a:latin typeface="Calibri" panose="020F0502020204030204" pitchFamily="34" charset="0"/>
                <a:ea typeface="Calibri" panose="020F0502020204030204" pitchFamily="34" charset="0"/>
                <a:cs typeface="Lotus" panose="00000400000000000000" pitchFamily="2" charset="-78"/>
              </a:rPr>
              <a:t>والمادّية.</a:t>
            </a:r>
          </a:p>
          <a:p>
            <a:pPr algn="just"/>
            <a:r>
              <a:rPr lang="fa-IR" sz="3200" dirty="0" smtClean="0">
                <a:effectLst/>
                <a:latin typeface="Calibri" panose="020F0502020204030204" pitchFamily="34" charset="0"/>
                <a:ea typeface="Calibri" panose="020F0502020204030204" pitchFamily="34" charset="0"/>
                <a:cs typeface="Lotus" panose="00000400000000000000" pitchFamily="2" charset="-78"/>
              </a:rPr>
              <a:t> فالواقع </a:t>
            </a:r>
            <a:r>
              <a:rPr lang="fa-IR" sz="3200" dirty="0">
                <a:effectLst/>
                <a:latin typeface="Calibri" panose="020F0502020204030204" pitchFamily="34" charset="0"/>
                <a:ea typeface="Calibri" panose="020F0502020204030204" pitchFamily="34" charset="0"/>
                <a:cs typeface="Lotus" panose="00000400000000000000" pitchFamily="2" charset="-78"/>
              </a:rPr>
              <a:t>الطبيعي الحقيقي- إذن- الذي يكمن وراء الحياة الإنسانية كلّها، ويوجّهها بأصابعه هو: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حبّ الذات </a:t>
            </a:r>
            <a:r>
              <a:rPr lang="fa-IR" sz="3200" dirty="0">
                <a:effectLst/>
                <a:latin typeface="Calibri" panose="020F0502020204030204" pitchFamily="34" charset="0"/>
                <a:ea typeface="Calibri" panose="020F0502020204030204" pitchFamily="34" charset="0"/>
                <a:cs typeface="Lotus" panose="00000400000000000000" pitchFamily="2" charset="-78"/>
              </a:rPr>
              <a:t>الذي نعبِّر عنه بحبّ اللذّة وبغض </a:t>
            </a:r>
            <a:r>
              <a:rPr lang="fa-IR" sz="3200" dirty="0" smtClean="0">
                <a:effectLst/>
                <a:latin typeface="Calibri" panose="020F0502020204030204" pitchFamily="34" charset="0"/>
                <a:ea typeface="Calibri" panose="020F0502020204030204" pitchFamily="34" charset="0"/>
                <a:cs typeface="Lotus" panose="00000400000000000000" pitchFamily="2" charset="-78"/>
              </a:rPr>
              <a:t>الألم.</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وحتّى الألوان الرائعة من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الإيثار</a:t>
            </a:r>
            <a:r>
              <a:rPr lang="fa-IR" sz="3200" dirty="0" smtClean="0">
                <a:effectLst/>
                <a:latin typeface="Calibri" panose="020F0502020204030204" pitchFamily="34" charset="0"/>
                <a:ea typeface="Calibri" panose="020F0502020204030204" pitchFamily="34" charset="0"/>
                <a:cs typeface="Lotus" panose="00000400000000000000" pitchFamily="2" charset="-78"/>
              </a:rPr>
              <a:t> - </a:t>
            </a:r>
            <a:r>
              <a:rPr lang="fa-IR" sz="3200" dirty="0">
                <a:effectLst/>
                <a:latin typeface="Calibri" panose="020F0502020204030204" pitchFamily="34" charset="0"/>
                <a:ea typeface="Calibri" panose="020F0502020204030204" pitchFamily="34" charset="0"/>
                <a:cs typeface="Lotus" panose="00000400000000000000" pitchFamily="2" charset="-78"/>
              </a:rPr>
              <a:t>أيضاً- لتلك القوّة المحرِّكة الرئيسية: </a:t>
            </a:r>
            <a:r>
              <a:rPr lang="fa-IR" sz="3200" dirty="0" smtClean="0">
                <a:effectLst/>
                <a:latin typeface="Calibri" panose="020F0502020204030204" pitchFamily="34" charset="0"/>
                <a:ea typeface="Calibri" panose="020F0502020204030204" pitchFamily="34" charset="0"/>
                <a:cs typeface="Lotus" panose="00000400000000000000" pitchFamily="2" charset="-78"/>
              </a:rPr>
              <a:t>غريزة </a:t>
            </a:r>
            <a:r>
              <a:rPr lang="fa-IR" sz="3200" dirty="0">
                <a:effectLst/>
                <a:latin typeface="Calibri" panose="020F0502020204030204" pitchFamily="34" charset="0"/>
                <a:ea typeface="Calibri" panose="020F0502020204030204" pitchFamily="34" charset="0"/>
                <a:cs typeface="Lotus" panose="00000400000000000000" pitchFamily="2" charset="-78"/>
              </a:rPr>
              <a:t>حبّ </a:t>
            </a:r>
            <a:r>
              <a:rPr lang="fa-IR" sz="3200" dirty="0" smtClean="0">
                <a:effectLst/>
                <a:latin typeface="Calibri" panose="020F0502020204030204" pitchFamily="34" charset="0"/>
                <a:ea typeface="Calibri" panose="020F0502020204030204" pitchFamily="34" charset="0"/>
                <a:cs typeface="Lotus" panose="00000400000000000000" pitchFamily="2" charset="-78"/>
              </a:rPr>
              <a:t>الذات.</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وهكذا يمكننا أن نفسّر سلوك الإنسان بصورة عامّة في مجالات الأنانية </a:t>
            </a:r>
            <a:r>
              <a:rPr lang="fa-IR" sz="3200" dirty="0" smtClean="0">
                <a:effectLst/>
                <a:latin typeface="Calibri" panose="020F0502020204030204" pitchFamily="34" charset="0"/>
                <a:ea typeface="Calibri" panose="020F0502020204030204" pitchFamily="34" charset="0"/>
                <a:cs typeface="Lotus" panose="00000400000000000000" pitchFamily="2" charset="-78"/>
              </a:rPr>
              <a:t>والإيثار </a:t>
            </a:r>
            <a:r>
              <a:rPr lang="fa-IR" sz="3200" dirty="0">
                <a:effectLst/>
                <a:latin typeface="Calibri" panose="020F0502020204030204" pitchFamily="34" charset="0"/>
                <a:ea typeface="Calibri" panose="020F0502020204030204" pitchFamily="34" charset="0"/>
                <a:cs typeface="Lotus" panose="00000400000000000000" pitchFamily="2" charset="-78"/>
              </a:rPr>
              <a:t>على حدٍّ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سواء</a:t>
            </a:r>
            <a:r>
              <a:rPr lang="fa-IR" sz="3200" dirty="0">
                <a:effectLst/>
                <a:latin typeface="Calibri" panose="020F0502020204030204" pitchFamily="34" charset="0"/>
                <a:ea typeface="Calibri" panose="020F0502020204030204" pitchFamily="34" charset="0"/>
                <a:cs typeface="Lotus" panose="00000400000000000000" pitchFamily="2" charset="-78"/>
              </a:rPr>
              <a:t>.</a:t>
            </a:r>
            <a:endParaRPr lang="fa-IR" sz="32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41130487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Zeytoon" panose="00000400000000000000" pitchFamily="2" charset="-78"/>
              </a:rPr>
              <a:t>خاستگاه نياز</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a:bodyPr>
          <a:lstStyle/>
          <a:p>
            <a:pPr marL="36900" indent="0">
              <a:buNone/>
            </a:pPr>
            <a:endParaRPr lang="fa-IR" sz="4400" dirty="0"/>
          </a:p>
        </p:txBody>
      </p:sp>
      <p:pic>
        <p:nvPicPr>
          <p:cNvPr id="1026" name="Picture 2" descr="http://movashah.org/o/pl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922" y="0"/>
            <a:ext cx="5362065" cy="685659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262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7003" t="58330" r="54085" b="37403"/>
          <a:stretch/>
        </p:blipFill>
        <p:spPr>
          <a:xfrm>
            <a:off x="440943" y="2015139"/>
            <a:ext cx="11299465" cy="2543798"/>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5887395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0945" t="88323" r="15442" b="3323"/>
          <a:stretch/>
        </p:blipFill>
        <p:spPr>
          <a:xfrm>
            <a:off x="341720" y="1296681"/>
            <a:ext cx="11497911" cy="4359537"/>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2043626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EntezareZohoor B3" panose="00000700000000000000" pitchFamily="2" charset="-78"/>
              </a:rPr>
              <a:t>بسم‌الله‌الرحمن‌الرحيم</a:t>
            </a:r>
            <a:endParaRPr lang="fa-IR" dirty="0">
              <a:cs typeface="EntezareZohoor B3" panose="00000700000000000000" pitchFamily="2" charset="-78"/>
            </a:endParaRPr>
          </a:p>
        </p:txBody>
      </p:sp>
      <p:sp>
        <p:nvSpPr>
          <p:cNvPr id="3" name="Text Placeholder 2"/>
          <p:cNvSpPr>
            <a:spLocks noGrp="1"/>
          </p:cNvSpPr>
          <p:nvPr>
            <p:ph type="body" idx="1"/>
          </p:nvPr>
        </p:nvSpPr>
        <p:spPr/>
        <p:txBody>
          <a:bodyPr/>
          <a:lstStyle/>
          <a:p>
            <a:endParaRPr lang="fa-IR"/>
          </a:p>
        </p:txBody>
      </p:sp>
    </p:spTree>
    <p:extLst>
      <p:ext uri="{BB962C8B-B14F-4D97-AF65-F5344CB8AC3E}">
        <p14:creationId xmlns:p14="http://schemas.microsoft.com/office/powerpoint/2010/main" val="1986591940"/>
      </p:ext>
    </p:extLst>
  </p:cSld>
  <p:clrMapOvr>
    <a:masterClrMapping/>
  </p:clrMapOvr>
  <mc:AlternateContent xmlns:mc="http://schemas.openxmlformats.org/markup-compatibility/2006" xmlns:p14="http://schemas.microsoft.com/office/powerpoint/2010/main">
    <mc:Choice Requires="p14">
      <p:transition spd="slow" p14:dur="3000" advTm="1000">
        <p14:reveal/>
      </p:transition>
    </mc:Choice>
    <mc:Fallback xmlns="">
      <p:transition spd="slow" advTm="1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5015" t="9440" r="50377" b="70417"/>
          <a:stretch/>
        </p:blipFill>
        <p:spPr>
          <a:xfrm>
            <a:off x="2403594" y="118334"/>
            <a:ext cx="7374163" cy="6548718"/>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1315697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869" t="28846" r="52523" b="66480"/>
          <a:stretch/>
        </p:blipFill>
        <p:spPr>
          <a:xfrm>
            <a:off x="434665" y="2233748"/>
            <a:ext cx="11312022" cy="2330952"/>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6123369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2741" t="67367" r="51721" b="28356"/>
          <a:stretch/>
        </p:blipFill>
        <p:spPr>
          <a:xfrm>
            <a:off x="486297" y="2113110"/>
            <a:ext cx="11208758" cy="2863840"/>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6230892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6645" t="62204" r="52019" b="32244"/>
          <a:stretch/>
        </p:blipFill>
        <p:spPr>
          <a:xfrm>
            <a:off x="435145" y="1972492"/>
            <a:ext cx="11311061" cy="3057093"/>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7210597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9112" t="68584" r="13608" b="11619"/>
          <a:stretch/>
        </p:blipFill>
        <p:spPr>
          <a:xfrm>
            <a:off x="2118419" y="212464"/>
            <a:ext cx="7944513" cy="6436530"/>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741301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8226" t="464" r="23745" b="74499"/>
          <a:stretch/>
        </p:blipFill>
        <p:spPr>
          <a:xfrm>
            <a:off x="3656480" y="131396"/>
            <a:ext cx="4868391" cy="6635163"/>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8658528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5334" t="41350" r="45724" b="45457"/>
          <a:stretch/>
        </p:blipFill>
        <p:spPr>
          <a:xfrm>
            <a:off x="195944" y="383818"/>
            <a:ext cx="11764811" cy="6081213"/>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41818209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0352" t="71731" r="50540" b="102"/>
          <a:stretch/>
        </p:blipFill>
        <p:spPr>
          <a:xfrm>
            <a:off x="3078535" y="121024"/>
            <a:ext cx="6024282" cy="6619894"/>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5668994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1674" t="54374" r="46990" b="41279"/>
          <a:stretch/>
        </p:blipFill>
        <p:spPr>
          <a:xfrm>
            <a:off x="435145" y="2164975"/>
            <a:ext cx="11311061" cy="2393962"/>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84838021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3301" t="25272" r="3483" b="63056"/>
          <a:stretch/>
        </p:blipFill>
        <p:spPr>
          <a:xfrm>
            <a:off x="230252" y="1094825"/>
            <a:ext cx="11720847" cy="4829799"/>
          </a:xfrm>
        </p:spPr>
      </p:pic>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2468237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معماري سبك زندگي</a:t>
            </a:r>
            <a:endParaRPr lang="fa-IR" dirty="0">
              <a:cs typeface="Zeytoon" panose="00000400000000000000" pitchFamily="2" charset="-78"/>
            </a:endParaRPr>
          </a:p>
        </p:txBody>
      </p:sp>
      <p:sp>
        <p:nvSpPr>
          <p:cNvPr id="3" name="Subtitle 2"/>
          <p:cNvSpPr>
            <a:spLocks noGrp="1"/>
          </p:cNvSpPr>
          <p:nvPr>
            <p:ph type="subTitle" idx="1"/>
          </p:nvPr>
        </p:nvSpPr>
        <p:spPr/>
        <p:txBody>
          <a:bodyPr/>
          <a:lstStyle/>
          <a:p>
            <a:endParaRPr lang="fa-IR" dirty="0"/>
          </a:p>
        </p:txBody>
      </p:sp>
    </p:spTree>
    <p:extLst>
      <p:ext uri="{BB962C8B-B14F-4D97-AF65-F5344CB8AC3E}">
        <p14:creationId xmlns:p14="http://schemas.microsoft.com/office/powerpoint/2010/main" val="2720043"/>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فهرست نيازها</a:t>
            </a:r>
            <a:endParaRPr lang="fa-IR" dirty="0">
              <a:cs typeface="Zeytoon" panose="000004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Zeytoon" panose="00000400000000000000" pitchFamily="2" charset="-78"/>
              </a:rPr>
              <a:t>نظريه‌هاي گوناگون ارائه‌شده در تبيين نيازهاي انسان</a:t>
            </a:r>
          </a:p>
        </p:txBody>
      </p:sp>
    </p:spTree>
    <p:extLst>
      <p:ext uri="{BB962C8B-B14F-4D97-AF65-F5344CB8AC3E}">
        <p14:creationId xmlns:p14="http://schemas.microsoft.com/office/powerpoint/2010/main" val="2878709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هرم مازلو</a:t>
            </a:r>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6" name="Picture 5" descr="C:\Users\Test\Desktop\migna.ir--858m28201049.3maslow-human-needs1.gif"/>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72653" y="1732449"/>
            <a:ext cx="6036046" cy="4728312"/>
          </a:xfrm>
          <a:prstGeom prst="rect">
            <a:avLst/>
          </a:prstGeom>
          <a:noFill/>
          <a:ln>
            <a:noFill/>
          </a:ln>
        </p:spPr>
      </p:pic>
    </p:spTree>
    <p:extLst>
      <p:ext uri="{BB962C8B-B14F-4D97-AF65-F5344CB8AC3E}">
        <p14:creationId xmlns:p14="http://schemas.microsoft.com/office/powerpoint/2010/main" val="31014225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هرم مازلو</a:t>
            </a:r>
            <a:endParaRPr lang="fa-IR" dirty="0">
              <a:cs typeface="Zeytoon" panose="00000400000000000000" pitchFamily="2" charset="-78"/>
            </a:endParaRPr>
          </a:p>
        </p:txBody>
      </p:sp>
      <p:sp>
        <p:nvSpPr>
          <p:cNvPr id="2" name="Content Placeholder 1"/>
          <p:cNvSpPr>
            <a:spLocks noGrp="1"/>
          </p:cNvSpPr>
          <p:nvPr>
            <p:ph idx="1"/>
          </p:nvPr>
        </p:nvSpPr>
        <p:spPr>
          <a:xfrm>
            <a:off x="913795" y="1732449"/>
            <a:ext cx="10353762" cy="4548430"/>
          </a:xfrm>
        </p:spPr>
        <p:txBody>
          <a:bodyPr>
            <a:normAutofit fontScale="92500" lnSpcReduction="20000"/>
          </a:bodyPr>
          <a:lstStyle/>
          <a:p>
            <a:pPr indent="252095" algn="just">
              <a:lnSpc>
                <a:spcPct val="110000"/>
              </a:lnSpc>
              <a:spcAft>
                <a:spcPts val="1200"/>
              </a:spcAft>
            </a:pPr>
            <a:r>
              <a:rPr lang="fa-IR" sz="26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نيازهاي </a:t>
            </a:r>
            <a:r>
              <a:rPr lang="fa-IR" sz="26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زيستي</a:t>
            </a:r>
            <a:r>
              <a:rPr lang="fa-IR" dirty="0">
                <a:effectLst/>
                <a:latin typeface="Calibri" panose="020F0502020204030204" pitchFamily="34" charset="0"/>
                <a:ea typeface="Calibri" panose="020F0502020204030204" pitchFamily="34" charset="0"/>
                <a:cs typeface="Lotus" panose="00000400000000000000" pitchFamily="2" charset="-78"/>
              </a:rPr>
              <a:t>(</a:t>
            </a:r>
            <a:r>
              <a:rPr lang="en-US" sz="1600" dirty="0">
                <a:effectLst/>
                <a:latin typeface="Calibri" panose="020F0502020204030204" pitchFamily="34" charset="0"/>
                <a:ea typeface="Calibri" panose="020F0502020204030204" pitchFamily="34" charset="0"/>
                <a:cs typeface="Lotus" panose="00000400000000000000" pitchFamily="2" charset="-78"/>
              </a:rPr>
              <a:t>Physiological Needs</a:t>
            </a:r>
            <a:r>
              <a:rPr lang="fa-IR" dirty="0">
                <a:effectLst/>
                <a:latin typeface="Calibri" panose="020F0502020204030204" pitchFamily="34" charset="0"/>
                <a:ea typeface="Calibri" panose="020F0502020204030204" pitchFamily="34" charset="0"/>
                <a:cs typeface="Lotus" panose="00000400000000000000" pitchFamily="2" charset="-78"/>
              </a:rPr>
              <a:t>): در اوج سلسله مراتب قرار دارند. تا زمانيكه قدري ارضا گردند، بيش‌ترين تأثير را بر رفتار فرد دارند. نيازهاي زيستي نيازهاي آدمي براي حيات خودند؛ خوراك، پوشاك و مسكن. تا زماني كه نيازهاي اساسي براي فعاليت‌هاي بدن به حد كافي ارضاء نشده‌اند، عمده فعاليت‌هاي شخص احتمالاً در اين سطح بوده و بقيه نيازها انگيزش كمي ايجاد خواهد كرد.</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lnSpc>
                <a:spcPct val="110000"/>
              </a:lnSpc>
              <a:spcAft>
                <a:spcPts val="1200"/>
              </a:spcAft>
            </a:pPr>
            <a:r>
              <a:rPr lang="fa-IR" sz="2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نيازهاي </a:t>
            </a:r>
            <a:r>
              <a:rPr lang="fa-IR" sz="2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ايمني و تأمين</a:t>
            </a:r>
            <a:r>
              <a:rPr lang="fa-IR" dirty="0">
                <a:effectLst/>
                <a:latin typeface="Calibri" panose="020F0502020204030204" pitchFamily="34" charset="0"/>
                <a:ea typeface="Calibri" panose="020F0502020204030204" pitchFamily="34" charset="0"/>
                <a:cs typeface="Lotus" panose="00000400000000000000" pitchFamily="2" charset="-78"/>
              </a:rPr>
              <a:t>(</a:t>
            </a:r>
            <a:r>
              <a:rPr lang="en-US" sz="1600" dirty="0">
                <a:effectLst/>
                <a:latin typeface="Calibri" panose="020F0502020204030204" pitchFamily="34" charset="0"/>
                <a:ea typeface="Calibri" panose="020F0502020204030204" pitchFamily="34" charset="0"/>
                <a:cs typeface="Lotus" panose="00000400000000000000" pitchFamily="2" charset="-78"/>
              </a:rPr>
              <a:t>Security/Safety</a:t>
            </a:r>
            <a:r>
              <a:rPr lang="fa-IR" dirty="0">
                <a:effectLst/>
                <a:latin typeface="Calibri" panose="020F0502020204030204" pitchFamily="34" charset="0"/>
                <a:ea typeface="Calibri" panose="020F0502020204030204" pitchFamily="34" charset="0"/>
                <a:cs typeface="Lotus" panose="00000400000000000000" pitchFamily="2" charset="-78"/>
              </a:rPr>
              <a:t>): نياز به رهايي از وحشت، تأمين جاني و عدم محروميت. به عبارت ديگر نياز به حفاظت از خود در زمان حال و آينده را شامل مي‌شود.</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lnSpc>
                <a:spcPct val="110000"/>
              </a:lnSpc>
              <a:spcAft>
                <a:spcPts val="1200"/>
              </a:spcAft>
            </a:pPr>
            <a:r>
              <a:rPr lang="fa-IR" sz="2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نيازهاي اجتماعي</a:t>
            </a:r>
            <a:r>
              <a:rPr lang="fa-IR" dirty="0">
                <a:effectLst/>
                <a:latin typeface="Calibri" panose="020F0502020204030204" pitchFamily="34" charset="0"/>
                <a:ea typeface="Calibri" panose="020F0502020204030204" pitchFamily="34" charset="0"/>
                <a:cs typeface="Lotus" panose="00000400000000000000" pitchFamily="2" charset="-78"/>
              </a:rPr>
              <a:t>(</a:t>
            </a:r>
            <a:r>
              <a:rPr lang="en-US" sz="1600" dirty="0">
                <a:effectLst/>
                <a:latin typeface="Calibri" panose="020F0502020204030204" pitchFamily="34" charset="0"/>
                <a:ea typeface="Calibri" panose="020F0502020204030204" pitchFamily="34" charset="0"/>
                <a:cs typeface="Lotus" panose="00000400000000000000" pitchFamily="2" charset="-78"/>
              </a:rPr>
              <a:t>Social Needs</a:t>
            </a:r>
            <a:r>
              <a:rPr lang="fa-IR" dirty="0">
                <a:effectLst/>
                <a:latin typeface="Calibri" panose="020F0502020204030204" pitchFamily="34" charset="0"/>
                <a:ea typeface="Calibri" panose="020F0502020204030204" pitchFamily="34" charset="0"/>
                <a:cs typeface="Lotus" panose="00000400000000000000" pitchFamily="2" charset="-78"/>
              </a:rPr>
              <a:t>): احساس تعلق و محبّت. انسان موجودي اجتماعي است و هنگامي كه نيازهاي اجتماعي اوج مي‌گيرد، آدمي براي روابط معني‌دار با ديگران سخت مي‌كوشد.</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lnSpc>
                <a:spcPct val="110000"/>
              </a:lnSpc>
              <a:spcAft>
                <a:spcPts val="1200"/>
              </a:spcAft>
            </a:pPr>
            <a:r>
              <a:rPr lang="fa-IR" sz="2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احترام</a:t>
            </a:r>
            <a:r>
              <a:rPr lang="fa-IR" sz="2100" dirty="0">
                <a:ln>
                  <a:solidFill>
                    <a:prstClr val="black">
                      <a:lumMod val="75000"/>
                      <a:lumOff val="25000"/>
                      <a:alpha val="10000"/>
                    </a:prstClr>
                  </a:solidFill>
                </a:ln>
                <a:solidFill>
                  <a:srgbClr val="DADADA"/>
                </a:solidFill>
                <a:effectLst/>
                <a:latin typeface="Calibri" panose="020F0502020204030204" pitchFamily="34" charset="0"/>
                <a:ea typeface="Calibri" panose="020F0502020204030204" pitchFamily="34" charset="0"/>
                <a:cs typeface="Lotus" panose="00000400000000000000" pitchFamily="2" charset="-78"/>
              </a:rPr>
              <a:t>(</a:t>
            </a:r>
            <a:r>
              <a:rPr lang="en-US" sz="1600" dirty="0" smtClean="0">
                <a:effectLst/>
                <a:latin typeface="Calibri" panose="020F0502020204030204" pitchFamily="34" charset="0"/>
                <a:ea typeface="Calibri" panose="020F0502020204030204" pitchFamily="34" charset="0"/>
                <a:cs typeface="Lotus" panose="00000400000000000000" pitchFamily="2" charset="-78"/>
              </a:rPr>
              <a:t>Esteem </a:t>
            </a:r>
            <a:r>
              <a:rPr lang="en-US" sz="1600" dirty="0">
                <a:effectLst/>
                <a:latin typeface="Calibri" panose="020F0502020204030204" pitchFamily="34" charset="0"/>
                <a:ea typeface="Calibri" panose="020F0502020204030204" pitchFamily="34" charset="0"/>
                <a:cs typeface="Lotus" panose="00000400000000000000" pitchFamily="2" charset="-78"/>
              </a:rPr>
              <a:t>Needs</a:t>
            </a:r>
            <a:r>
              <a:rPr lang="fa-IR" dirty="0">
                <a:effectLst/>
                <a:latin typeface="Calibri" panose="020F0502020204030204" pitchFamily="34" charset="0"/>
                <a:ea typeface="Calibri" panose="020F0502020204030204" pitchFamily="34" charset="0"/>
                <a:cs typeface="Lotus" panose="00000400000000000000" pitchFamily="2" charset="-78"/>
              </a:rPr>
              <a:t>): قبل از هر چيز نسبت به خود. سپس قدر و منزلتي كه توسط ديگران براي فرد حاصل مي‌شود. اگر آدميان نتوانند نياز خود به احترام را از طريق رفتار سازنده برآورند، ممكن است براي ارضاي نياز جلب توجه و مطرح شدن، به رفتار خرابكارانه يا نسنجيده متوسل شوند.</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lnSpc>
                <a:spcPct val="110000"/>
              </a:lnSpc>
              <a:spcAft>
                <a:spcPts val="1200"/>
              </a:spcAft>
            </a:pPr>
            <a:r>
              <a:rPr lang="fa-IR" sz="2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خودشكوفايي</a:t>
            </a:r>
            <a:r>
              <a:rPr lang="fa-IR" sz="2100" dirty="0">
                <a:ln>
                  <a:solidFill>
                    <a:prstClr val="black">
                      <a:lumMod val="75000"/>
                      <a:lumOff val="25000"/>
                      <a:alpha val="10000"/>
                    </a:prstClr>
                  </a:solidFill>
                </a:ln>
                <a:solidFill>
                  <a:srgbClr val="DADADA"/>
                </a:solidFill>
                <a:effectLst/>
                <a:latin typeface="Calibri" panose="020F0502020204030204" pitchFamily="34" charset="0"/>
                <a:ea typeface="Calibri" panose="020F0502020204030204" pitchFamily="34" charset="0"/>
                <a:cs typeface="Lotus" panose="00000400000000000000" pitchFamily="2" charset="-78"/>
              </a:rPr>
              <a:t>(</a:t>
            </a:r>
            <a:r>
              <a:rPr lang="en-US" sz="1600" dirty="0" smtClean="0">
                <a:effectLst/>
                <a:latin typeface="Calibri" panose="020F0502020204030204" pitchFamily="34" charset="0"/>
                <a:ea typeface="Calibri" panose="020F0502020204030204" pitchFamily="34" charset="0"/>
                <a:cs typeface="Lotus" panose="00000400000000000000" pitchFamily="2" charset="-78"/>
              </a:rPr>
              <a:t>Self–Actualization </a:t>
            </a:r>
            <a:r>
              <a:rPr lang="en-US" sz="1600" dirty="0">
                <a:effectLst/>
                <a:latin typeface="Calibri" panose="020F0502020204030204" pitchFamily="34" charset="0"/>
                <a:ea typeface="Calibri" panose="020F0502020204030204" pitchFamily="34" charset="0"/>
                <a:cs typeface="Lotus" panose="00000400000000000000" pitchFamily="2" charset="-78"/>
              </a:rPr>
              <a:t>Needs</a:t>
            </a:r>
            <a:r>
              <a:rPr lang="fa-IR" dirty="0">
                <a:effectLst/>
                <a:latin typeface="Calibri" panose="020F0502020204030204" pitchFamily="34" charset="0"/>
                <a:ea typeface="Calibri" panose="020F0502020204030204" pitchFamily="34" charset="0"/>
                <a:cs typeface="Lotus" panose="00000400000000000000" pitchFamily="2" charset="-78"/>
              </a:rPr>
              <a:t>): شكوفا كردن تمامي استعدادهاي پنهان آدمي. اين استعدادها هر چه مي‌خواهد باشد. همان طور كه مازلو بيان مي‌دارد: «آنچه آن‌سان مي‌تواند باشد، بايد بشود</a:t>
            </a:r>
            <a:r>
              <a:rPr lang="fa-IR" dirty="0" smtClean="0">
                <a:effectLst/>
                <a:latin typeface="Calibri" panose="020F0502020204030204" pitchFamily="34" charset="0"/>
                <a:ea typeface="Calibri" panose="020F0502020204030204" pitchFamily="34" charset="0"/>
                <a:cs typeface="Lotus" panose="00000400000000000000" pitchFamily="2" charset="-78"/>
              </a:rPr>
              <a:t>».</a:t>
            </a:r>
            <a:endParaRPr lang="en-US" sz="16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655604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طب سنّتي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pPr marL="36900" indent="0">
              <a:buNone/>
            </a:pPr>
            <a:endParaRPr lang="fa-IR" dirty="0"/>
          </a:p>
        </p:txBody>
      </p:sp>
      <p:pic>
        <p:nvPicPr>
          <p:cNvPr id="4" name="Picture 3" descr="F:\~NEW FILES SHOULD TRANSFER\نصر انسان شناسي\نيازهاي انسان.png"/>
          <p:cNvPicPr/>
          <p:nvPr/>
        </p:nvPicPr>
        <p:blipFill>
          <a:blip r:embed="rId2">
            <a:extLst>
              <a:ext uri="{28A0092B-C50C-407E-A947-70E740481C1C}">
                <a14:useLocalDpi xmlns:a14="http://schemas.microsoft.com/office/drawing/2010/main" val="0"/>
              </a:ext>
            </a:extLst>
          </a:blip>
          <a:srcRect/>
          <a:stretch>
            <a:fillRect/>
          </a:stretch>
        </p:blipFill>
        <p:spPr bwMode="auto">
          <a:xfrm>
            <a:off x="2626638" y="1732449"/>
            <a:ext cx="6928076" cy="4579734"/>
          </a:xfrm>
          <a:prstGeom prst="rect">
            <a:avLst/>
          </a:prstGeom>
          <a:noFill/>
          <a:ln>
            <a:noFill/>
          </a:ln>
        </p:spPr>
      </p:pic>
    </p:spTree>
    <p:extLst>
      <p:ext uri="{BB962C8B-B14F-4D97-AF65-F5344CB8AC3E}">
        <p14:creationId xmlns:p14="http://schemas.microsoft.com/office/powerpoint/2010/main" val="329225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فرويد</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pPr marL="36900" indent="0">
              <a:buNone/>
            </a:pPr>
            <a:endParaRPr lang="fa-IR" dirty="0"/>
          </a:p>
        </p:txBody>
      </p:sp>
      <p:pic>
        <p:nvPicPr>
          <p:cNvPr id="5" name="Picture 4" descr="C:\Users\Test\Desktop\نيازها.png"/>
          <p:cNvPicPr/>
          <p:nvPr/>
        </p:nvPicPr>
        <p:blipFill>
          <a:blip r:embed="rId2">
            <a:extLst>
              <a:ext uri="{28A0092B-C50C-407E-A947-70E740481C1C}">
                <a14:useLocalDpi xmlns:a14="http://schemas.microsoft.com/office/drawing/2010/main" val="0"/>
              </a:ext>
            </a:extLst>
          </a:blip>
          <a:srcRect/>
          <a:stretch>
            <a:fillRect/>
          </a:stretch>
        </p:blipFill>
        <p:spPr bwMode="auto">
          <a:xfrm>
            <a:off x="2855442" y="1728650"/>
            <a:ext cx="6470468" cy="4062550"/>
          </a:xfrm>
          <a:prstGeom prst="rect">
            <a:avLst/>
          </a:prstGeom>
          <a:noFill/>
          <a:ln>
            <a:noFill/>
          </a:ln>
        </p:spPr>
      </p:pic>
    </p:spTree>
    <p:extLst>
      <p:ext uri="{BB962C8B-B14F-4D97-AF65-F5344CB8AC3E}">
        <p14:creationId xmlns:p14="http://schemas.microsoft.com/office/powerpoint/2010/main" val="10490280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موري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pPr marL="36900" indent="0">
              <a:buNone/>
            </a:pPr>
            <a:endParaRPr lang="fa-IR" dirty="0"/>
          </a:p>
        </p:txBody>
      </p:sp>
      <p:pic>
        <p:nvPicPr>
          <p:cNvPr id="6" name="Picture 5" descr="C:\Users\Test\Desktop\نيازهاي انسان بر پايه نظريه موري.png"/>
          <p:cNvPicPr/>
          <p:nvPr/>
        </p:nvPicPr>
        <p:blipFill rotWithShape="1">
          <a:blip r:embed="rId2">
            <a:extLst>
              <a:ext uri="{28A0092B-C50C-407E-A947-70E740481C1C}">
                <a14:useLocalDpi xmlns:a14="http://schemas.microsoft.com/office/drawing/2010/main" val="0"/>
              </a:ext>
            </a:extLst>
          </a:blip>
          <a:srcRect t="11633" b="-11633"/>
          <a:stretch/>
        </p:blipFill>
        <p:spPr bwMode="auto">
          <a:xfrm>
            <a:off x="3399628" y="1732449"/>
            <a:ext cx="5382096" cy="11678646"/>
          </a:xfrm>
          <a:prstGeom prst="rect">
            <a:avLst/>
          </a:prstGeom>
          <a:noFill/>
          <a:ln>
            <a:noFill/>
          </a:ln>
        </p:spPr>
      </p:pic>
    </p:spTree>
    <p:extLst>
      <p:ext uri="{BB962C8B-B14F-4D97-AF65-F5344CB8AC3E}">
        <p14:creationId xmlns:p14="http://schemas.microsoft.com/office/powerpoint/2010/main" val="4210159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نيازهاي معنوي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pPr marL="36900" indent="0">
              <a:buNone/>
            </a:pPr>
            <a:endParaRPr lang="fa-IR" dirty="0"/>
          </a:p>
        </p:txBody>
      </p:sp>
      <p:pic>
        <p:nvPicPr>
          <p:cNvPr id="5" name="Picture 4" descr="C:\Users\Test\Desktop\نيازهاي معنوي.png"/>
          <p:cNvPicPr/>
          <p:nvPr/>
        </p:nvPicPr>
        <p:blipFill>
          <a:blip r:embed="rId2">
            <a:extLst>
              <a:ext uri="{28A0092B-C50C-407E-A947-70E740481C1C}">
                <a14:useLocalDpi xmlns:a14="http://schemas.microsoft.com/office/drawing/2010/main" val="0"/>
              </a:ext>
            </a:extLst>
          </a:blip>
          <a:srcRect/>
          <a:stretch>
            <a:fillRect/>
          </a:stretch>
        </p:blipFill>
        <p:spPr bwMode="auto">
          <a:xfrm>
            <a:off x="2401948" y="1732449"/>
            <a:ext cx="7377455" cy="4086401"/>
          </a:xfrm>
          <a:prstGeom prst="rect">
            <a:avLst/>
          </a:prstGeom>
          <a:noFill/>
          <a:ln>
            <a:noFill/>
          </a:ln>
        </p:spPr>
      </p:pic>
    </p:spTree>
    <p:extLst>
      <p:ext uri="{BB962C8B-B14F-4D97-AF65-F5344CB8AC3E}">
        <p14:creationId xmlns:p14="http://schemas.microsoft.com/office/powerpoint/2010/main" val="21354687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نيازهاي معنوي</a:t>
            </a:r>
            <a:endParaRPr lang="fa-IR" dirty="0">
              <a:cs typeface="Zeytoon" panose="00000400000000000000" pitchFamily="2" charset="-78"/>
            </a:endParaRPr>
          </a:p>
        </p:txBody>
      </p:sp>
      <p:pic>
        <p:nvPicPr>
          <p:cNvPr id="6" name="Content Placeholder 5" descr="C:\Users\Test\Desktop\نيازهاي روان‌شناختي و معنوي.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0356" y="1424233"/>
            <a:ext cx="5120639" cy="5290076"/>
          </a:xfrm>
          <a:prstGeom prst="rect">
            <a:avLst/>
          </a:prstGeom>
          <a:noFill/>
          <a:ln>
            <a:noFill/>
          </a:ln>
        </p:spPr>
      </p:pic>
    </p:spTree>
    <p:extLst>
      <p:ext uri="{BB962C8B-B14F-4D97-AF65-F5344CB8AC3E}">
        <p14:creationId xmlns:p14="http://schemas.microsoft.com/office/powerpoint/2010/main" val="20157872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كوينيگ</a:t>
            </a:r>
            <a:endParaRPr lang="fa-IR" dirty="0">
              <a:cs typeface="Zeytoon" panose="00000400000000000000" pitchFamily="2" charset="-78"/>
            </a:endParaRPr>
          </a:p>
        </p:txBody>
      </p:sp>
      <p:sp>
        <p:nvSpPr>
          <p:cNvPr id="2" name="Content Placeholder 1"/>
          <p:cNvSpPr>
            <a:spLocks noGrp="1"/>
          </p:cNvSpPr>
          <p:nvPr>
            <p:ph idx="1"/>
          </p:nvPr>
        </p:nvSpPr>
        <p:spPr/>
        <p:txBody>
          <a:bodyPr numCol="2" rtlCol="1">
            <a:normAutofit/>
          </a:bodyPr>
          <a:lstStyle/>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هدف، معنا و اميد در زندگي</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فراتر رفتن از اوضاع و شرايط</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تحمل فقدان</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پيوستگي ساختارهاي دروني و بيروني از طريق حفظ عزّت نفس و يكپارچگي خود و حفظ تعامل اجتماعي و كاركرد شناخت</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اعتباريابي و حمايت از رفتارهاي مذهبي</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مشغول شدن به رفتارهاي مذهبي</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احساس خودارزشمندي</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دوستي غيرمشروط</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ابراز خشم و اعتراض</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احساس اين‌كه خدا در كنار ماست</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عشق‌ورزي و خدمت به ديگران</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سپاسگزار بودن</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بخشيدن و بخشيده شدن</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marL="252095" indent="252095" algn="justLow">
              <a:lnSpc>
                <a:spcPct val="80000"/>
              </a:lnSpc>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نياز به آماده شدن براي مرگ و </a:t>
            </a:r>
            <a:r>
              <a:rPr lang="fa-IR" dirty="0" smtClean="0">
                <a:effectLst/>
                <a:latin typeface="Calibri" panose="020F0502020204030204" pitchFamily="34" charset="0"/>
                <a:ea typeface="Calibri" panose="020F0502020204030204" pitchFamily="34" charset="0"/>
                <a:cs typeface="Lotus" panose="00000400000000000000" pitchFamily="2" charset="-78"/>
              </a:rPr>
              <a:t>مردن</a:t>
            </a:r>
            <a:endParaRPr lang="en-US" sz="16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14525862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شبيه‌سازي هرم مازلو</a:t>
            </a:r>
            <a:endParaRPr lang="fa-IR" dirty="0">
              <a:cs typeface="Zeytoo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4651144"/>
              </p:ext>
            </p:extLst>
          </p:nvPr>
        </p:nvGraphicFramePr>
        <p:xfrm>
          <a:off x="3051539" y="1731963"/>
          <a:ext cx="6079398"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259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سبك زندگي = </a:t>
            </a:r>
            <a:r>
              <a:rPr lang="en-US" dirty="0" smtClean="0">
                <a:latin typeface="Aharoni" panose="02010803020104030203" pitchFamily="2" charset="-79"/>
                <a:cs typeface="Aharoni" panose="02010803020104030203" pitchFamily="2" charset="-79"/>
              </a:rPr>
              <a:t>Lifestyle</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rmAutofit/>
          </a:bodyPr>
          <a:lstStyle/>
          <a:p>
            <a:pPr indent="252095" algn="justLow" rtl="0">
              <a:lnSpc>
                <a:spcPct val="80000"/>
              </a:lnSpc>
            </a:pPr>
            <a:r>
              <a:rPr lang="en-US" dirty="0">
                <a:solidFill>
                  <a:srgbClr val="FF0000"/>
                </a:solidFill>
                <a:effectLst/>
                <a:latin typeface="Calibri" panose="020F0502020204030204" pitchFamily="34" charset="0"/>
                <a:ea typeface="Calibri" panose="020F0502020204030204" pitchFamily="34" charset="0"/>
                <a:cs typeface="Lotus" panose="00000400000000000000" pitchFamily="2" charset="-78"/>
              </a:rPr>
              <a:t>Oxford: </a:t>
            </a:r>
            <a:r>
              <a:rPr lang="en-US" dirty="0">
                <a:effectLst/>
                <a:latin typeface="Calibri" panose="020F0502020204030204" pitchFamily="34" charset="0"/>
                <a:ea typeface="Calibri" panose="020F0502020204030204" pitchFamily="34" charset="0"/>
                <a:cs typeface="Lotus" panose="00000400000000000000" pitchFamily="2" charset="-78"/>
              </a:rPr>
              <a:t>The way in which a person lives</a:t>
            </a:r>
          </a:p>
          <a:p>
            <a:pPr indent="252095" algn="justLow" rtl="0">
              <a:lnSpc>
                <a:spcPct val="80000"/>
              </a:lnSpc>
            </a:pPr>
            <a:r>
              <a:rPr lang="en-US" dirty="0">
                <a:solidFill>
                  <a:srgbClr val="FF0000"/>
                </a:solidFill>
                <a:effectLst/>
                <a:latin typeface="Calibri" panose="020F0502020204030204" pitchFamily="34" charset="0"/>
                <a:ea typeface="Calibri" panose="020F0502020204030204" pitchFamily="34" charset="0"/>
                <a:cs typeface="Lotus" panose="00000400000000000000" pitchFamily="2" charset="-78"/>
              </a:rPr>
              <a:t>Cambridge: </a:t>
            </a:r>
            <a:r>
              <a:rPr lang="en-US" dirty="0">
                <a:effectLst/>
                <a:latin typeface="Calibri" panose="020F0502020204030204" pitchFamily="34" charset="0"/>
                <a:ea typeface="Calibri" panose="020F0502020204030204" pitchFamily="34" charset="0"/>
                <a:cs typeface="Lotus" panose="00000400000000000000" pitchFamily="2" charset="-78"/>
              </a:rPr>
              <a:t>someone's way of living ; the things that a person or particular group of people usually do</a:t>
            </a:r>
          </a:p>
          <a:p>
            <a:pPr indent="252095" algn="justLow" rtl="0">
              <a:lnSpc>
                <a:spcPct val="80000"/>
              </a:lnSpc>
            </a:pPr>
            <a:r>
              <a:rPr lang="en-US" dirty="0">
                <a:solidFill>
                  <a:srgbClr val="FF0000"/>
                </a:solidFill>
                <a:effectLst/>
                <a:latin typeface="Calibri" panose="020F0502020204030204" pitchFamily="34" charset="0"/>
                <a:ea typeface="Calibri" panose="020F0502020204030204" pitchFamily="34" charset="0"/>
                <a:cs typeface="Lotus" panose="00000400000000000000" pitchFamily="2" charset="-78"/>
              </a:rPr>
              <a:t>Merriam-</a:t>
            </a:r>
            <a:r>
              <a:rPr lang="en-US" dirty="0" err="1">
                <a:solidFill>
                  <a:srgbClr val="FF0000"/>
                </a:solidFill>
                <a:effectLst/>
                <a:latin typeface="Calibri" panose="020F0502020204030204" pitchFamily="34" charset="0"/>
                <a:ea typeface="Calibri" panose="020F0502020204030204" pitchFamily="34" charset="0"/>
                <a:cs typeface="Lotus" panose="00000400000000000000" pitchFamily="2" charset="-78"/>
              </a:rPr>
              <a:t>webster</a:t>
            </a:r>
            <a:r>
              <a:rPr lang="en-US" dirty="0">
                <a:solidFill>
                  <a:srgbClr val="FF0000"/>
                </a:solidFill>
                <a:effectLst/>
                <a:latin typeface="Calibri" panose="020F0502020204030204" pitchFamily="34" charset="0"/>
                <a:ea typeface="Calibri" panose="020F0502020204030204" pitchFamily="34" charset="0"/>
                <a:cs typeface="Lotus" panose="00000400000000000000" pitchFamily="2" charset="-78"/>
              </a:rPr>
              <a:t>: </a:t>
            </a:r>
            <a:r>
              <a:rPr lang="en-US" dirty="0">
                <a:effectLst/>
                <a:latin typeface="Calibri" panose="020F0502020204030204" pitchFamily="34" charset="0"/>
                <a:ea typeface="Calibri" panose="020F0502020204030204" pitchFamily="34" charset="0"/>
                <a:cs typeface="Lotus" panose="00000400000000000000" pitchFamily="2" charset="-78"/>
              </a:rPr>
              <a:t>the typical way of life of an individual, group, or culture</a:t>
            </a:r>
          </a:p>
          <a:p>
            <a:pPr indent="252095" algn="justLow" rtl="0">
              <a:lnSpc>
                <a:spcPct val="80000"/>
              </a:lnSpc>
              <a:spcAft>
                <a:spcPts val="1200"/>
              </a:spcAft>
            </a:pPr>
            <a:r>
              <a:rPr lang="en-US" dirty="0">
                <a:solidFill>
                  <a:srgbClr val="FF0000"/>
                </a:solidFill>
                <a:effectLst/>
                <a:latin typeface="Calibri" panose="020F0502020204030204" pitchFamily="34" charset="0"/>
                <a:ea typeface="Calibri" panose="020F0502020204030204" pitchFamily="34" charset="0"/>
                <a:cs typeface="Lotus" panose="00000400000000000000" pitchFamily="2" charset="-78"/>
              </a:rPr>
              <a:t>Business dictionary: </a:t>
            </a:r>
            <a:r>
              <a:rPr lang="en-US" dirty="0">
                <a:effectLst/>
                <a:latin typeface="Calibri" panose="020F0502020204030204" pitchFamily="34" charset="0"/>
                <a:ea typeface="Calibri" panose="020F0502020204030204" pitchFamily="34" charset="0"/>
                <a:cs typeface="Lotus" panose="00000400000000000000" pitchFamily="2" charset="-78"/>
              </a:rPr>
              <a:t>A way of living of individuals, families (households), and societies, which they manifest in coping with their physical, psychological, social, and economic environments on a day-to-day basis. Lifestyle is expressed in both work and leisure behavior patterns and (on an individual basis) in activities, attitudes, interests, opinions, values, and allocation of income. It also reflects people's self image or self concept; the way they see themselves and believe they are seen by the others. Lifestyle is a composite of motivations, needs, and wants and is influenced by factors such as culture, family, reference groups, and social class. The analysis of consumer life styles (called psychographics) is an important factor in determining how consumers make their purchase decisions</a:t>
            </a:r>
            <a:r>
              <a:rPr lang="en-US" dirty="0" smtClean="0">
                <a:effectLst/>
                <a:latin typeface="Calibri" panose="020F0502020204030204" pitchFamily="34" charset="0"/>
                <a:ea typeface="Calibri" panose="020F0502020204030204" pitchFamily="34" charset="0"/>
                <a:cs typeface="Lotus" panose="00000400000000000000" pitchFamily="2" charset="-78"/>
              </a:rPr>
              <a:t>.</a:t>
            </a:r>
            <a:endParaRPr lang="en-US"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17491716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نگرش فلسفي</a:t>
            </a:r>
            <a:endParaRPr lang="fa-IR" dirty="0">
              <a:cs typeface="Zeytoon" panose="00000400000000000000" pitchFamily="2" charset="-78"/>
            </a:endParaRPr>
          </a:p>
        </p:txBody>
      </p:sp>
      <p:sp>
        <p:nvSpPr>
          <p:cNvPr id="2" name="Content Placeholder 1"/>
          <p:cNvSpPr>
            <a:spLocks noGrp="1"/>
          </p:cNvSpPr>
          <p:nvPr>
            <p:ph idx="1"/>
          </p:nvPr>
        </p:nvSpPr>
        <p:spPr/>
        <p:txBody>
          <a:bodyPr/>
          <a:lstStyle/>
          <a:p>
            <a:pPr marL="36900" indent="0">
              <a:buNone/>
            </a:pPr>
            <a:endParaRPr lang="fa-IR" dirty="0"/>
          </a:p>
        </p:txBody>
      </p:sp>
      <p:pic>
        <p:nvPicPr>
          <p:cNvPr id="5" name="Picture 4" descr="C:\Users\Test\Desktop\نيازهاي انسان با صبغه فلسفي.png"/>
          <p:cNvPicPr/>
          <p:nvPr/>
        </p:nvPicPr>
        <p:blipFill>
          <a:blip r:embed="rId2">
            <a:extLst>
              <a:ext uri="{28A0092B-C50C-407E-A947-70E740481C1C}">
                <a14:useLocalDpi xmlns:a14="http://schemas.microsoft.com/office/drawing/2010/main" val="0"/>
              </a:ext>
            </a:extLst>
          </a:blip>
          <a:srcRect/>
          <a:stretch>
            <a:fillRect/>
          </a:stretch>
        </p:blipFill>
        <p:spPr bwMode="auto">
          <a:xfrm>
            <a:off x="1946366" y="1732449"/>
            <a:ext cx="8290182" cy="4063032"/>
          </a:xfrm>
          <a:prstGeom prst="rect">
            <a:avLst/>
          </a:prstGeom>
          <a:noFill/>
          <a:ln>
            <a:noFill/>
          </a:ln>
        </p:spPr>
      </p:pic>
    </p:spTree>
    <p:extLst>
      <p:ext uri="{BB962C8B-B14F-4D97-AF65-F5344CB8AC3E}">
        <p14:creationId xmlns:p14="http://schemas.microsoft.com/office/powerpoint/2010/main" val="41046924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فهرست نيازها؛ شهيد مطهري</a:t>
            </a:r>
            <a:endParaRPr lang="fa-IR" dirty="0">
              <a:cs typeface="Zeytoon" panose="00000400000000000000" pitchFamily="2" charset="-78"/>
            </a:endParaRPr>
          </a:p>
        </p:txBody>
      </p:sp>
      <p:sp>
        <p:nvSpPr>
          <p:cNvPr id="2" name="Content Placeholder 1"/>
          <p:cNvSpPr>
            <a:spLocks noGrp="1"/>
          </p:cNvSpPr>
          <p:nvPr>
            <p:ph idx="1"/>
          </p:nvPr>
        </p:nvSpPr>
        <p:spPr/>
        <p:txBody>
          <a:bodyPr/>
          <a:lstStyle/>
          <a:p>
            <a:pPr marL="36900" indent="0">
              <a:buNone/>
            </a:pPr>
            <a:endParaRPr lang="fa-IR" dirty="0"/>
          </a:p>
        </p:txBody>
      </p:sp>
      <p:pic>
        <p:nvPicPr>
          <p:cNvPr id="6" name="Picture 5" descr="C:\Users\Test\Desktop\نظريه شهيد مطهري ره.png"/>
          <p:cNvPicPr/>
          <p:nvPr/>
        </p:nvPicPr>
        <p:blipFill>
          <a:blip r:embed="rId2">
            <a:extLst>
              <a:ext uri="{28A0092B-C50C-407E-A947-70E740481C1C}">
                <a14:useLocalDpi xmlns:a14="http://schemas.microsoft.com/office/drawing/2010/main" val="0"/>
              </a:ext>
            </a:extLst>
          </a:blip>
          <a:srcRect/>
          <a:stretch>
            <a:fillRect/>
          </a:stretch>
        </p:blipFill>
        <p:spPr bwMode="auto">
          <a:xfrm>
            <a:off x="3723459" y="1732449"/>
            <a:ext cx="4457700" cy="4970780"/>
          </a:xfrm>
          <a:prstGeom prst="rect">
            <a:avLst/>
          </a:prstGeom>
          <a:noFill/>
          <a:ln>
            <a:noFill/>
          </a:ln>
        </p:spPr>
      </p:pic>
    </p:spTree>
    <p:extLst>
      <p:ext uri="{BB962C8B-B14F-4D97-AF65-F5344CB8AC3E}">
        <p14:creationId xmlns:p14="http://schemas.microsoft.com/office/powerpoint/2010/main" val="7182826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cs typeface="Zeytoon" panose="00000400000000000000" pitchFamily="2" charset="-78"/>
              </a:rPr>
              <a:t>روند دستيابي به فهرست نيازها</a:t>
            </a:r>
            <a:endParaRPr lang="fa-IR" dirty="0">
              <a:cs typeface="Zeytoon" panose="00000400000000000000" pitchFamily="2" charset="-78"/>
            </a:endParaRPr>
          </a:p>
        </p:txBody>
      </p:sp>
      <p:graphicFrame>
        <p:nvGraphicFramePr>
          <p:cNvPr id="5" name="Content Placeholder 4"/>
          <p:cNvGraphicFramePr>
            <a:graphicFrameLocks noGrp="1"/>
          </p:cNvGraphicFramePr>
          <p:nvPr>
            <p:ph idx="1"/>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17602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فهرست نيازها</a:t>
            </a:r>
            <a:endParaRPr lang="fa-IR" dirty="0">
              <a:cs typeface="Zeytoon" panose="000004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Zeytoon" panose="00000400000000000000" pitchFamily="2" charset="-78"/>
              </a:rPr>
              <a:t>جمع‌بندي نظريه‌هاي گوناگون در تبيين نيازهاي انسان</a:t>
            </a:r>
          </a:p>
        </p:txBody>
      </p:sp>
    </p:spTree>
    <p:extLst>
      <p:ext uri="{BB962C8B-B14F-4D97-AF65-F5344CB8AC3E}">
        <p14:creationId xmlns:p14="http://schemas.microsoft.com/office/powerpoint/2010/main" val="536239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pic>
        <p:nvPicPr>
          <p:cNvPr id="6" name="Content Placeholder 5" descr="C:\Users\Test\Desktop\mnd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2179" y="-849"/>
            <a:ext cx="9696994" cy="6858849"/>
          </a:xfrm>
          <a:prstGeom prst="rect">
            <a:avLst/>
          </a:prstGeom>
          <a:noFill/>
          <a:ln>
            <a:noFill/>
          </a:ln>
        </p:spPr>
      </p:pic>
    </p:spTree>
    <p:extLst>
      <p:ext uri="{BB962C8B-B14F-4D97-AF65-F5344CB8AC3E}">
        <p14:creationId xmlns:p14="http://schemas.microsoft.com/office/powerpoint/2010/main" val="31723480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مبناي ارتباط انسان با خود و غيرخود</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a:bodyPr>
          <a:lstStyle/>
          <a:p>
            <a:pPr algn="just"/>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نفس ارتباط</a:t>
            </a:r>
            <a:r>
              <a:rPr lang="fa-IR" sz="3200" dirty="0" smtClean="0">
                <a:effectLst/>
                <a:latin typeface="Calibri" panose="020F0502020204030204" pitchFamily="34" charset="0"/>
                <a:ea typeface="Calibri" panose="020F0502020204030204" pitchFamily="34" charset="0"/>
                <a:cs typeface="Lotus" panose="00000400000000000000" pitchFamily="2" charset="-78"/>
              </a:rPr>
              <a:t>: تمام </a:t>
            </a:r>
            <a:r>
              <a:rPr lang="fa-IR" sz="3200" dirty="0">
                <a:effectLst/>
                <a:latin typeface="Calibri" panose="020F0502020204030204" pitchFamily="34" charset="0"/>
                <a:ea typeface="Calibri" panose="020F0502020204030204" pitchFamily="34" charset="0"/>
                <a:cs typeface="Lotus" panose="00000400000000000000" pitchFamily="2" charset="-78"/>
              </a:rPr>
              <a:t>حقيقت آدمي ارتباط </a:t>
            </a:r>
            <a:r>
              <a:rPr lang="fa-IR" sz="3200" dirty="0" smtClean="0">
                <a:effectLst/>
                <a:latin typeface="Calibri" panose="020F0502020204030204" pitchFamily="34" charset="0"/>
                <a:ea typeface="Calibri" panose="020F0502020204030204" pitchFamily="34" charset="0"/>
                <a:cs typeface="Lotus" panose="00000400000000000000" pitchFamily="2" charset="-78"/>
              </a:rPr>
              <a:t>است.</a:t>
            </a:r>
          </a:p>
          <a:p>
            <a:pPr algn="just"/>
            <a:r>
              <a:rPr lang="fa-IR" sz="3200" dirty="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ملاك ارتباط</a:t>
            </a:r>
            <a:r>
              <a:rPr lang="fa-IR" sz="3200" dirty="0" smtClean="0">
                <a:effectLst/>
                <a:latin typeface="Calibri" panose="020F0502020204030204" pitchFamily="34" charset="0"/>
                <a:cs typeface="Lotus" panose="00000400000000000000" pitchFamily="2" charset="-78"/>
              </a:rPr>
              <a:t>: در جستجوي لذّت و در تلاش براي رهايي از ألم.</a:t>
            </a:r>
          </a:p>
          <a:p>
            <a:pPr algn="just"/>
            <a:r>
              <a:rPr lang="fa-IR" sz="3200" dirty="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مجاري لذّت و ألم</a:t>
            </a:r>
            <a:r>
              <a:rPr lang="fa-IR" sz="3200" dirty="0">
                <a:effectLst/>
                <a:latin typeface="Calibri" panose="020F0502020204030204" pitchFamily="34" charset="0"/>
                <a:cs typeface="Lotus" panose="00000400000000000000" pitchFamily="2" charset="-78"/>
              </a:rPr>
              <a:t>: انسان به سه نحو لذّت و ألم را درون خود حسّ </a:t>
            </a:r>
            <a:r>
              <a:rPr lang="fa-IR" sz="3200" dirty="0" smtClean="0">
                <a:effectLst/>
                <a:latin typeface="Calibri" panose="020F0502020204030204" pitchFamily="34" charset="0"/>
                <a:cs typeface="Lotus" panose="00000400000000000000" pitchFamily="2" charset="-78"/>
              </a:rPr>
              <a:t>مي‌نمايد؛ از طريق: روح، ذهن، جسم. </a:t>
            </a:r>
            <a:endParaRPr lang="fa-IR" sz="3200" dirty="0"/>
          </a:p>
        </p:txBody>
      </p:sp>
    </p:spTree>
    <p:extLst>
      <p:ext uri="{BB962C8B-B14F-4D97-AF65-F5344CB8AC3E}">
        <p14:creationId xmlns:p14="http://schemas.microsoft.com/office/powerpoint/2010/main" val="26526287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Zeytoon" panose="00000400000000000000" pitchFamily="2" charset="-78"/>
              </a:rPr>
              <a:t>سطوح لذّت‌جويي</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a:normAutofit/>
          </a:bodyPr>
          <a:lstStyle/>
          <a:p>
            <a:pPr algn="just"/>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دارايي</a:t>
            </a:r>
            <a:r>
              <a:rPr lang="fa-IR" sz="3200" dirty="0" smtClean="0">
                <a:effectLst/>
                <a:latin typeface="Calibri" panose="020F0502020204030204" pitchFamily="34" charset="0"/>
                <a:ea typeface="Calibri" panose="020F0502020204030204" pitchFamily="34" charset="0"/>
                <a:cs typeface="Lotus" panose="00000400000000000000" pitchFamily="2" charset="-78"/>
              </a:rPr>
              <a:t>: پايين‌ترين سطح لذايذ ناظر به لحظه و وهله هستند، همان زماني كه لذّت درك مي‌شود و بنفسه موجود است.</a:t>
            </a:r>
          </a:p>
          <a:p>
            <a:pPr algn="just"/>
            <a:r>
              <a:rPr lang="fa-IR" sz="3200" dirty="0">
                <a:effectLst/>
                <a:latin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كسب</a:t>
            </a:r>
            <a:r>
              <a:rPr lang="fa-IR" sz="3200" dirty="0" smtClean="0">
                <a:effectLst/>
                <a:latin typeface="Calibri" panose="020F0502020204030204" pitchFamily="34" charset="0"/>
                <a:cs typeface="Lotus" panose="00000400000000000000" pitchFamily="2" charset="-78"/>
              </a:rPr>
              <a:t>: انتظار دستيابي به لذّت با ايجاد شرايطي مطمئن براي پديد آمدن آن در آينده‌اي نزديك.</a:t>
            </a:r>
          </a:p>
          <a:p>
            <a:pPr algn="just"/>
            <a:r>
              <a:rPr lang="fa-IR" sz="3200" dirty="0">
                <a:effectLst/>
                <a:latin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ذخيره</a:t>
            </a:r>
            <a:r>
              <a:rPr lang="fa-IR" sz="3200" dirty="0" smtClean="0">
                <a:effectLst/>
                <a:latin typeface="Calibri" panose="020F0502020204030204" pitchFamily="34" charset="0"/>
                <a:cs typeface="Lotus" panose="00000400000000000000" pitchFamily="2" charset="-78"/>
              </a:rPr>
              <a:t>: انتظار دستيابي به لذّتي جاودان و فاني‌نشدني با آينده‌نگري بلندمدّت.</a:t>
            </a:r>
            <a:endParaRPr lang="fa-IR" sz="3200" dirty="0"/>
          </a:p>
        </p:txBody>
      </p:sp>
    </p:spTree>
    <p:extLst>
      <p:ext uri="{BB962C8B-B14F-4D97-AF65-F5344CB8AC3E}">
        <p14:creationId xmlns:p14="http://schemas.microsoft.com/office/powerpoint/2010/main" val="273713662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وهله‌اي؛ دارايي</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p:txBody>
          <a:bodyPr numCol="2" spcCol="360000" rtlCol="1">
            <a:normAutofit fontScale="92500" lnSpcReduction="20000"/>
          </a:bodyPr>
          <a:lstStyle/>
          <a:p>
            <a:pPr algn="just"/>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استغنا</a:t>
            </a:r>
            <a:r>
              <a:rPr lang="fa-IR" sz="3200" dirty="0">
                <a:effectLst/>
                <a:latin typeface="Calibri" panose="020F0502020204030204" pitchFamily="34" charset="0"/>
                <a:ea typeface="Calibri" panose="020F0502020204030204" pitchFamily="34" charset="0"/>
                <a:cs typeface="Lotus" panose="00000400000000000000" pitchFamily="2" charset="-78"/>
              </a:rPr>
              <a:t>: نخستين لذّت براي روح انسان احساس بي‌نيازي است.</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r>
              <a:rPr lang="fa-IR" sz="3200" dirty="0">
                <a:effectLst/>
                <a:latin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استخدام</a:t>
            </a:r>
            <a:r>
              <a:rPr lang="fa-IR" sz="3200" dirty="0">
                <a:effectLst/>
                <a:latin typeface="Calibri" panose="020F0502020204030204" pitchFamily="34" charset="0"/>
                <a:cs typeface="Lotus" panose="00000400000000000000" pitchFamily="2" charset="-78"/>
              </a:rPr>
              <a:t>: سپس به جستجوي ديگران </a:t>
            </a:r>
            <a:r>
              <a:rPr lang="fa-IR" sz="3200" dirty="0" smtClean="0">
                <a:effectLst/>
                <a:latin typeface="Calibri" panose="020F0502020204030204" pitchFamily="34" charset="0"/>
                <a:cs typeface="Lotus" panose="00000400000000000000" pitchFamily="2" charset="-78"/>
              </a:rPr>
              <a:t>است؛ </a:t>
            </a:r>
            <a:r>
              <a:rPr lang="fa-IR" sz="3200" dirty="0">
                <a:effectLst/>
                <a:latin typeface="Calibri" panose="020F0502020204030204" pitchFamily="34" charset="0"/>
                <a:cs typeface="Lotus" panose="00000400000000000000" pitchFamily="2" charset="-78"/>
              </a:rPr>
              <a:t>انسان‌ها، اشياء، جنّ، ملك، </a:t>
            </a:r>
            <a:r>
              <a:rPr lang="fa-IR" sz="3200" dirty="0" smtClean="0">
                <a:effectLst/>
                <a:latin typeface="Calibri" panose="020F0502020204030204" pitchFamily="34" charset="0"/>
                <a:cs typeface="Lotus" panose="00000400000000000000" pitchFamily="2" charset="-78"/>
              </a:rPr>
              <a:t>تا </a:t>
            </a:r>
            <a:r>
              <a:rPr lang="fa-IR" sz="3200" dirty="0">
                <a:effectLst/>
                <a:latin typeface="Calibri" panose="020F0502020204030204" pitchFamily="34" charset="0"/>
                <a:cs typeface="Lotus" panose="00000400000000000000" pitchFamily="2" charset="-78"/>
              </a:rPr>
              <a:t>به اختيار خود </a:t>
            </a:r>
            <a:r>
              <a:rPr lang="fa-IR" sz="3200" dirty="0" smtClean="0">
                <a:effectLst/>
                <a:latin typeface="Calibri" panose="020F0502020204030204" pitchFamily="34" charset="0"/>
                <a:cs typeface="Lotus" panose="00000400000000000000" pitchFamily="2" charset="-78"/>
              </a:rPr>
              <a:t>درآورده، </a:t>
            </a:r>
            <a:r>
              <a:rPr lang="fa-IR" sz="3200" dirty="0">
                <a:effectLst/>
                <a:latin typeface="Calibri" panose="020F0502020204030204" pitchFamily="34" charset="0"/>
                <a:cs typeface="Lotus" panose="00000400000000000000" pitchFamily="2" charset="-78"/>
              </a:rPr>
              <a:t>بهره‌كشي كند.</a:t>
            </a:r>
            <a:endParaRPr lang="fa-IR" sz="3200" dirty="0" smtClean="0">
              <a:effectLst/>
              <a:latin typeface="Calibri" panose="020F0502020204030204" pitchFamily="34" charset="0"/>
              <a:cs typeface="Lotus" panose="00000400000000000000" pitchFamily="2" charset="-78"/>
            </a:endParaRPr>
          </a:p>
          <a:p>
            <a:pPr algn="just"/>
            <a:r>
              <a:rPr lang="fa-IR" sz="3200" dirty="0">
                <a:effectLst/>
                <a:latin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اطمينان</a:t>
            </a:r>
            <a:r>
              <a:rPr lang="fa-IR" sz="3200" dirty="0">
                <a:effectLst/>
                <a:latin typeface="Calibri" panose="020F0502020204030204" pitchFamily="34" charset="0"/>
                <a:cs typeface="Lotus" panose="00000400000000000000" pitchFamily="2" charset="-78"/>
              </a:rPr>
              <a:t>: حالتي در روح انسان </a:t>
            </a:r>
            <a:r>
              <a:rPr lang="fa-IR" sz="3200" dirty="0" smtClean="0">
                <a:effectLst/>
                <a:latin typeface="Calibri" panose="020F0502020204030204" pitchFamily="34" charset="0"/>
                <a:cs typeface="Lotus" panose="00000400000000000000" pitchFamily="2" charset="-78"/>
              </a:rPr>
              <a:t>كه </a:t>
            </a:r>
            <a:r>
              <a:rPr lang="fa-IR" sz="3200" dirty="0">
                <a:effectLst/>
                <a:latin typeface="Calibri" panose="020F0502020204030204" pitchFamily="34" charset="0"/>
                <a:cs typeface="Lotus" panose="00000400000000000000" pitchFamily="2" charset="-78"/>
              </a:rPr>
              <a:t>در نبود نگراني و اضطراب حاصل مي‌شود</a:t>
            </a:r>
            <a:r>
              <a:rPr lang="fa-IR" sz="3200" dirty="0" smtClean="0">
                <a:effectLst/>
                <a:latin typeface="Calibri" panose="020F0502020204030204" pitchFamily="34" charset="0"/>
                <a:cs typeface="Lotus" panose="00000400000000000000" pitchFamily="2" charset="-78"/>
              </a:rPr>
              <a:t>.</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حل مسأله</a:t>
            </a:r>
            <a:r>
              <a:rPr lang="fa-IR" sz="3200" dirty="0">
                <a:effectLst/>
                <a:latin typeface="Calibri" panose="020F0502020204030204" pitchFamily="34" charset="0"/>
                <a:ea typeface="Calibri" panose="020F0502020204030204" pitchFamily="34" charset="0"/>
                <a:cs typeface="Lotus" panose="00000400000000000000" pitchFamily="2" charset="-78"/>
              </a:rPr>
              <a:t>: فعاليت‌هاي </a:t>
            </a:r>
            <a:r>
              <a:rPr lang="fa-IR" sz="3200" dirty="0" smtClean="0">
                <a:effectLst/>
                <a:latin typeface="Calibri" panose="020F0502020204030204" pitchFamily="34" charset="0"/>
                <a:ea typeface="Calibri" panose="020F0502020204030204" pitchFamily="34" charset="0"/>
                <a:cs typeface="Lotus" panose="00000400000000000000" pitchFamily="2" charset="-78"/>
              </a:rPr>
              <a:t>محاسباتي براي </a:t>
            </a:r>
            <a:r>
              <a:rPr lang="fa-IR" sz="3200" dirty="0">
                <a:effectLst/>
                <a:latin typeface="Calibri" panose="020F0502020204030204" pitchFamily="34" charset="0"/>
                <a:ea typeface="Calibri" panose="020F0502020204030204" pitchFamily="34" charset="0"/>
                <a:cs typeface="Lotus" panose="00000400000000000000" pitchFamily="2" charset="-78"/>
              </a:rPr>
              <a:t>انسان لذّت مي‌آورند.</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يادگيري</a:t>
            </a:r>
            <a:r>
              <a:rPr lang="fa-IR" sz="3200" dirty="0">
                <a:effectLst/>
                <a:latin typeface="Calibri" panose="020F0502020204030204" pitchFamily="34" charset="0"/>
                <a:ea typeface="Calibri" panose="020F0502020204030204" pitchFamily="34" charset="0"/>
                <a:cs typeface="Lotus" panose="00000400000000000000" pitchFamily="2" charset="-78"/>
              </a:rPr>
              <a:t>: وقتي مطلب جديدي ياد مي‌گيرد.</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نوآوري</a:t>
            </a:r>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dirty="0" smtClean="0">
                <a:effectLst/>
                <a:latin typeface="Calibri" panose="020F0502020204030204" pitchFamily="34" charset="0"/>
                <a:ea typeface="Calibri" panose="020F0502020204030204" pitchFamily="34" charset="0"/>
                <a:cs typeface="Lotus" panose="00000400000000000000" pitchFamily="2" charset="-78"/>
              </a:rPr>
              <a:t>خلاقيّت و انجام كاري </a:t>
            </a:r>
            <a:r>
              <a:rPr lang="fa-IR" sz="3200" dirty="0">
                <a:effectLst/>
                <a:latin typeface="Calibri" panose="020F0502020204030204" pitchFamily="34" charset="0"/>
                <a:ea typeface="Calibri" panose="020F0502020204030204" pitchFamily="34" charset="0"/>
                <a:cs typeface="Lotus" panose="00000400000000000000" pitchFamily="2" charset="-78"/>
              </a:rPr>
              <a:t>كه ديگران نكرده‌اند.</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خوراك</a:t>
            </a:r>
            <a:r>
              <a:rPr lang="fa-IR" sz="3200" dirty="0">
                <a:effectLst/>
                <a:latin typeface="Calibri" panose="020F0502020204030204" pitchFamily="34" charset="0"/>
                <a:ea typeface="Calibri" panose="020F0502020204030204" pitchFamily="34" charset="0"/>
                <a:cs typeface="Lotus" panose="00000400000000000000" pitchFamily="2" charset="-78"/>
              </a:rPr>
              <a:t>: انسان از خوردن لذّت مي‌برد.</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خواب</a:t>
            </a:r>
            <a:r>
              <a:rPr lang="fa-IR" sz="3200" dirty="0">
                <a:effectLst/>
                <a:latin typeface="Calibri" panose="020F0502020204030204" pitchFamily="34" charset="0"/>
                <a:ea typeface="Calibri" panose="020F0502020204030204" pitchFamily="34" charset="0"/>
                <a:cs typeface="Lotus" panose="00000400000000000000" pitchFamily="2" charset="-78"/>
              </a:rPr>
              <a:t>: از خواب لذّت مي‌برد.</a:t>
            </a:r>
          </a:p>
          <a:p>
            <a:pPr algn="just"/>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سلامت</a:t>
            </a:r>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dirty="0" smtClean="0">
                <a:effectLst/>
                <a:latin typeface="Calibri" panose="020F0502020204030204" pitchFamily="34" charset="0"/>
                <a:ea typeface="Calibri" panose="020F0502020204030204" pitchFamily="34" charset="0"/>
                <a:cs typeface="Lotus" panose="00000400000000000000" pitchFamily="2" charset="-78"/>
              </a:rPr>
              <a:t>و از </a:t>
            </a:r>
            <a:r>
              <a:rPr lang="fa-IR" sz="3200" dirty="0">
                <a:effectLst/>
                <a:latin typeface="Calibri" panose="020F0502020204030204" pitchFamily="34" charset="0"/>
                <a:ea typeface="Calibri" panose="020F0502020204030204" pitchFamily="34" charset="0"/>
                <a:cs typeface="Lotus" panose="00000400000000000000" pitchFamily="2" charset="-78"/>
              </a:rPr>
              <a:t>بيمار نبودن و داشتن سلامتي.</a:t>
            </a:r>
          </a:p>
        </p:txBody>
      </p:sp>
    </p:spTree>
    <p:extLst>
      <p:ext uri="{BB962C8B-B14F-4D97-AF65-F5344CB8AC3E}">
        <p14:creationId xmlns:p14="http://schemas.microsoft.com/office/powerpoint/2010/main" val="29189327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انتظاري؛ كسب</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fontScale="92500" lnSpcReduction="10000"/>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امنيت شغلي</a:t>
            </a:r>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3200" dirty="0" smtClean="0">
                <a:effectLst/>
                <a:latin typeface="Calibri" panose="020F0502020204030204" pitchFamily="34" charset="0"/>
                <a:ea typeface="Calibri" panose="020F0502020204030204" pitchFamily="34" charset="0"/>
                <a:cs typeface="Lotus" panose="00000400000000000000" pitchFamily="2" charset="-78"/>
              </a:rPr>
              <a:t>وقتي بداند </a:t>
            </a:r>
            <a:r>
              <a:rPr lang="fa-IR" sz="3200" dirty="0">
                <a:effectLst/>
                <a:latin typeface="Calibri" panose="020F0502020204030204" pitchFamily="34" charset="0"/>
                <a:ea typeface="Calibri" panose="020F0502020204030204" pitchFamily="34" charset="0"/>
                <a:cs typeface="Lotus" panose="00000400000000000000" pitchFamily="2" charset="-78"/>
              </a:rPr>
              <a:t>كاري </a:t>
            </a:r>
            <a:r>
              <a:rPr lang="fa-IR" sz="3200" dirty="0" smtClean="0">
                <a:effectLst/>
                <a:latin typeface="Calibri" panose="020F0502020204030204" pitchFamily="34" charset="0"/>
                <a:ea typeface="Calibri" panose="020F0502020204030204" pitchFamily="34" charset="0"/>
                <a:cs typeface="Lotus" panose="00000400000000000000" pitchFamily="2" charset="-78"/>
              </a:rPr>
              <a:t>كه </a:t>
            </a:r>
            <a:r>
              <a:rPr lang="fa-IR" sz="3200" dirty="0">
                <a:effectLst/>
                <a:latin typeface="Calibri" panose="020F0502020204030204" pitchFamily="34" charset="0"/>
                <a:ea typeface="Calibri" panose="020F0502020204030204" pitchFamily="34" charset="0"/>
                <a:cs typeface="Lotus" panose="00000400000000000000" pitchFamily="2" charset="-78"/>
              </a:rPr>
              <a:t>قبول كرده </a:t>
            </a:r>
            <a:r>
              <a:rPr lang="fa-IR" sz="3200" dirty="0" smtClean="0">
                <a:effectLst/>
                <a:latin typeface="Calibri" panose="020F0502020204030204" pitchFamily="34" charset="0"/>
                <a:ea typeface="Calibri" panose="020F0502020204030204" pitchFamily="34" charset="0"/>
                <a:cs typeface="Lotus" panose="00000400000000000000" pitchFamily="2" charset="-78"/>
              </a:rPr>
              <a:t>هميشگي‌ست احساس </a:t>
            </a:r>
            <a:r>
              <a:rPr lang="fa-IR" sz="3200" dirty="0">
                <a:effectLst/>
                <a:latin typeface="Calibri" panose="020F0502020204030204" pitchFamily="34" charset="0"/>
                <a:ea typeface="Calibri" panose="020F0502020204030204" pitchFamily="34" charset="0"/>
                <a:cs typeface="Lotus" panose="00000400000000000000" pitchFamily="2" charset="-78"/>
              </a:rPr>
              <a:t>امنيت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مي‌كند </a:t>
            </a:r>
            <a:r>
              <a:rPr lang="fa-IR" sz="3200" dirty="0">
                <a:effectLst/>
                <a:latin typeface="Calibri" panose="020F0502020204030204" pitchFamily="34" charset="0"/>
                <a:ea typeface="Calibri" panose="020F0502020204030204" pitchFamily="34" charset="0"/>
                <a:cs typeface="Lotus" panose="00000400000000000000" pitchFamily="2" charset="-78"/>
              </a:rPr>
              <a:t>از اين‏كه مي‌تواند بي‌نيازي نسبي خود را </a:t>
            </a:r>
            <a:r>
              <a:rPr lang="fa-IR" sz="3200" dirty="0" smtClean="0">
                <a:effectLst/>
                <a:latin typeface="Calibri" panose="020F0502020204030204" pitchFamily="34" charset="0"/>
                <a:ea typeface="Calibri" panose="020F0502020204030204" pitchFamily="34" charset="0"/>
                <a:cs typeface="Lotus" panose="00000400000000000000" pitchFamily="2" charset="-78"/>
              </a:rPr>
              <a:t>كسب </a:t>
            </a:r>
            <a:r>
              <a:rPr lang="fa-IR" sz="3200" dirty="0">
                <a:effectLst/>
                <a:latin typeface="Calibri" panose="020F0502020204030204" pitchFamily="34" charset="0"/>
                <a:ea typeface="Calibri" panose="020F0502020204030204" pitchFamily="34" charset="0"/>
                <a:cs typeface="Lotus" panose="00000400000000000000" pitchFamily="2" charset="-78"/>
              </a:rPr>
              <a:t>نمايد. </a:t>
            </a:r>
            <a:r>
              <a:rPr lang="fa-IR" sz="3200" dirty="0" smtClean="0">
                <a:effectLst/>
                <a:latin typeface="Calibri" panose="020F0502020204030204" pitchFamily="34" charset="0"/>
                <a:ea typeface="Calibri" panose="020F0502020204030204" pitchFamily="34" charset="0"/>
                <a:cs typeface="Lotus" panose="00000400000000000000" pitchFamily="2" charset="-78"/>
              </a:rPr>
              <a:t>نوعي انتظارِ </a:t>
            </a:r>
            <a:r>
              <a:rPr lang="fa-IR" sz="3200" dirty="0">
                <a:effectLst/>
                <a:latin typeface="Calibri" panose="020F0502020204030204" pitchFamily="34" charset="0"/>
                <a:ea typeface="Calibri" panose="020F0502020204030204" pitchFamily="34" charset="0"/>
                <a:cs typeface="Lotus" panose="00000400000000000000" pitchFamily="2" charset="-78"/>
              </a:rPr>
              <a:t>لذّت </a:t>
            </a:r>
            <a:r>
              <a:rPr lang="fa-IR" sz="3200" dirty="0" smtClean="0">
                <a:effectLst/>
                <a:latin typeface="Calibri" panose="020F0502020204030204" pitchFamily="34" charset="0"/>
                <a:ea typeface="Calibri" panose="020F0502020204030204" pitchFamily="34" charset="0"/>
                <a:cs typeface="Lotus" panose="00000400000000000000" pitchFamily="2" charset="-78"/>
              </a:rPr>
              <a:t>بي‌نيازي.</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اعتبار اجتماعي</a:t>
            </a:r>
            <a:r>
              <a:rPr lang="fa-IR" sz="3200" dirty="0">
                <a:effectLst/>
                <a:latin typeface="Calibri" panose="020F0502020204030204" pitchFamily="34" charset="0"/>
                <a:cs typeface="Lotus" panose="00000400000000000000" pitchFamily="2" charset="-78"/>
              </a:rPr>
              <a:t>: تمامي عناصر قدرت، ثروت و دانايي،‌ حتي ريش‌سفيدي، مي‌توانند مظهري از اعتبار باشند. اعتبار اجتماعي اين فرصت را مي‌دهد كه هر زمان نياز بود، بتوان نيروهاي اجتماعي را به خدمت گرفت.</a:t>
            </a:r>
            <a:endParaRPr lang="fa-IR" sz="3200" dirty="0" smtClean="0">
              <a:effectLst/>
              <a:latin typeface="Calibri" panose="020F0502020204030204" pitchFamily="34" charset="0"/>
              <a:cs typeface="Lotus" panose="00000400000000000000" pitchFamily="2" charset="-78"/>
            </a:endParaRP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امنيت رواني</a:t>
            </a:r>
            <a:r>
              <a:rPr lang="fa-IR" sz="3200" dirty="0">
                <a:effectLst/>
                <a:latin typeface="Calibri" panose="020F0502020204030204" pitchFamily="34" charset="0"/>
                <a:cs typeface="Lotus" panose="00000400000000000000" pitchFamily="2" charset="-78"/>
              </a:rPr>
              <a:t>: انسان اگر چه همين لحظه اطمينان و آرامش داشته باشد، اما اگر احساس كند </a:t>
            </a:r>
            <a:r>
              <a:rPr lang="fa-IR" sz="3200" dirty="0" smtClean="0">
                <a:effectLst/>
                <a:latin typeface="Calibri" panose="020F0502020204030204" pitchFamily="34" charset="0"/>
                <a:cs typeface="Lotus" panose="00000400000000000000" pitchFamily="2" charset="-78"/>
              </a:rPr>
              <a:t>فردا </a:t>
            </a:r>
            <a:r>
              <a:rPr lang="fa-IR" sz="3200" dirty="0">
                <a:effectLst/>
                <a:latin typeface="Calibri" panose="020F0502020204030204" pitchFamily="34" charset="0"/>
                <a:cs typeface="Lotus" panose="00000400000000000000" pitchFamily="2" charset="-78"/>
              </a:rPr>
              <a:t>آرامش او سلب خواهد شد، همين الآن آرامش خود را از دست خواهد داد. امنيت رواني به معني انتظار لذّت آرامش و اطمينان در آينده </a:t>
            </a:r>
            <a:r>
              <a:rPr lang="fa-IR" sz="3200" dirty="0" smtClean="0">
                <a:effectLst/>
                <a:latin typeface="Calibri" panose="020F0502020204030204" pitchFamily="34" charset="0"/>
                <a:cs typeface="Lotus" panose="00000400000000000000" pitchFamily="2" charset="-78"/>
              </a:rPr>
              <a:t>است.</a:t>
            </a:r>
          </a:p>
        </p:txBody>
      </p:sp>
    </p:spTree>
    <p:extLst>
      <p:ext uri="{BB962C8B-B14F-4D97-AF65-F5344CB8AC3E}">
        <p14:creationId xmlns:p14="http://schemas.microsoft.com/office/powerpoint/2010/main" val="36271715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انتظاري؛ كسب</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غلبه بر مشكلات</a:t>
            </a:r>
            <a:r>
              <a:rPr lang="fa-IR" sz="3200" dirty="0">
                <a:effectLst/>
                <a:latin typeface="Calibri" panose="020F0502020204030204" pitchFamily="34" charset="0"/>
                <a:ea typeface="Calibri" panose="020F0502020204030204" pitchFamily="34" charset="0"/>
                <a:cs typeface="Lotus" panose="00000400000000000000" pitchFamily="2" charset="-78"/>
              </a:rPr>
              <a:t>: حسّ </a:t>
            </a:r>
            <a:r>
              <a:rPr lang="fa-IR" sz="3200" dirty="0" smtClean="0">
                <a:effectLst/>
                <a:latin typeface="Calibri" panose="020F0502020204030204" pitchFamily="34" charset="0"/>
                <a:ea typeface="Calibri" panose="020F0502020204030204" pitchFamily="34" charset="0"/>
                <a:cs typeface="Lotus" panose="00000400000000000000" pitchFamily="2" charset="-78"/>
              </a:rPr>
              <a:t>توانمندي در </a:t>
            </a:r>
            <a:r>
              <a:rPr lang="fa-IR" sz="3200" dirty="0">
                <a:effectLst/>
                <a:latin typeface="Calibri" panose="020F0502020204030204" pitchFamily="34" charset="0"/>
                <a:ea typeface="Calibri" panose="020F0502020204030204" pitchFamily="34" charset="0"/>
                <a:cs typeface="Lotus" panose="00000400000000000000" pitchFamily="2" charset="-78"/>
              </a:rPr>
              <a:t>غلبه بر </a:t>
            </a:r>
            <a:r>
              <a:rPr lang="fa-IR" sz="3200" dirty="0" smtClean="0">
                <a:effectLst/>
                <a:latin typeface="Calibri" panose="020F0502020204030204" pitchFamily="34" charset="0"/>
                <a:ea typeface="Calibri" panose="020F0502020204030204" pitchFamily="34" charset="0"/>
                <a:cs typeface="Lotus" panose="00000400000000000000" pitchFamily="2" charset="-78"/>
              </a:rPr>
              <a:t>مشكلات، </a:t>
            </a:r>
            <a:r>
              <a:rPr lang="fa-IR" sz="3200" dirty="0">
                <a:effectLst/>
                <a:latin typeface="Calibri" panose="020F0502020204030204" pitchFamily="34" charset="0"/>
                <a:ea typeface="Calibri" panose="020F0502020204030204" pitchFamily="34" charset="0"/>
                <a:cs typeface="Lotus" panose="00000400000000000000" pitchFamily="2" charset="-78"/>
              </a:rPr>
              <a:t>ولو در حال حاضر درگير هيچ مشكلي نباشد.</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پذيرش اجتماعي</a:t>
            </a:r>
            <a:r>
              <a:rPr lang="fa-IR" sz="3200" dirty="0">
                <a:effectLst/>
                <a:latin typeface="Calibri" panose="020F0502020204030204" pitchFamily="34" charset="0"/>
                <a:cs typeface="Lotus" panose="00000400000000000000" pitchFamily="2" charset="-78"/>
              </a:rPr>
              <a:t>: قدرت برقراري ارتباط </a:t>
            </a:r>
            <a:r>
              <a:rPr lang="fa-IR" sz="3200" dirty="0" smtClean="0">
                <a:effectLst/>
                <a:latin typeface="Calibri" panose="020F0502020204030204" pitchFamily="34" charset="0"/>
                <a:cs typeface="Lotus" panose="00000400000000000000" pitchFamily="2" charset="-78"/>
              </a:rPr>
              <a:t>اجتماعي. روابط </a:t>
            </a:r>
            <a:r>
              <a:rPr lang="fa-IR" sz="3200" dirty="0">
                <a:effectLst/>
                <a:latin typeface="Calibri" panose="020F0502020204030204" pitchFamily="34" charset="0"/>
                <a:cs typeface="Lotus" panose="00000400000000000000" pitchFamily="2" charset="-78"/>
              </a:rPr>
              <a:t>اجتماعي مبتني بر يادگيري يكديگر است. انسان‌ها رفتارهاي متقابل هم را بر اساس اين تجارب حدس مي‌زنند و مبتني بر همين حدس عمل مي‌نمايند.</a:t>
            </a:r>
            <a:endParaRPr lang="fa-IR" sz="3200" dirty="0" smtClean="0">
              <a:effectLst/>
              <a:latin typeface="Calibri" panose="020F0502020204030204" pitchFamily="34" charset="0"/>
              <a:cs typeface="Lotus" panose="00000400000000000000" pitchFamily="2" charset="-78"/>
            </a:endParaRP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smtClean="0">
                <a:solidFill>
                  <a:srgbClr val="FF0000"/>
                </a:solidFill>
                <a:effectLst/>
                <a:latin typeface="Calibri" panose="020F0502020204030204" pitchFamily="34" charset="0"/>
                <a:ea typeface="Calibri" panose="020F0502020204030204" pitchFamily="34" charset="0"/>
                <a:cs typeface="Zar" panose="00000400000000000000" pitchFamily="2" charset="-78"/>
              </a:rPr>
              <a:t>كپي‌رايت (امنيّت نوآوري)</a:t>
            </a:r>
            <a:r>
              <a:rPr lang="fa-IR" sz="3200" dirty="0">
                <a:effectLst/>
                <a:latin typeface="Calibri" panose="020F0502020204030204" pitchFamily="34" charset="0"/>
                <a:cs typeface="Lotus" panose="00000400000000000000" pitchFamily="2" charset="-78"/>
              </a:rPr>
              <a:t>: در نگرش آينده‌بيني كوتاه‌مدت فرد دچار ترس از سرقت نوآوري‌ست. احترام به خلاقيت ديگران يكي از نيازهاي بشر </a:t>
            </a:r>
            <a:r>
              <a:rPr lang="fa-IR" sz="3200" dirty="0" smtClean="0">
                <a:effectLst/>
                <a:latin typeface="Calibri" panose="020F0502020204030204" pitchFamily="34" charset="0"/>
                <a:cs typeface="Lotus" panose="00000400000000000000" pitchFamily="2" charset="-78"/>
              </a:rPr>
              <a:t>است.</a:t>
            </a:r>
          </a:p>
        </p:txBody>
      </p:sp>
    </p:spTree>
    <p:extLst>
      <p:ext uri="{BB962C8B-B14F-4D97-AF65-F5344CB8AC3E}">
        <p14:creationId xmlns:p14="http://schemas.microsoft.com/office/powerpoint/2010/main" val="10263085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سبك زندگي = </a:t>
            </a:r>
            <a:r>
              <a:rPr lang="en-US" dirty="0" smtClean="0">
                <a:latin typeface="Aharoni" panose="02010803020104030203" pitchFamily="2" charset="-79"/>
                <a:cs typeface="Aharoni" panose="02010803020104030203" pitchFamily="2" charset="-79"/>
              </a:rPr>
              <a:t>Lifestyle</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rmAutofit lnSpcReduction="10000"/>
          </a:bodyPr>
          <a:lstStyle/>
          <a:p>
            <a:pPr indent="252095" algn="just">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سبك زندگي روشي‌ست كه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يك</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فرد</a:t>
            </a:r>
            <a:r>
              <a:rPr lang="fa-IR" dirty="0">
                <a:solidFill>
                  <a:srgbClr val="FF0000"/>
                </a:solidFill>
                <a:effectLst/>
                <a:latin typeface="Calibri" panose="020F0502020204030204" pitchFamily="34" charset="0"/>
                <a:ea typeface="Calibri" panose="020F0502020204030204" pitchFamily="34" charset="0"/>
                <a:cs typeface="Lotus" panose="00000400000000000000" pitchFamily="2" charset="-78"/>
              </a:rPr>
              <a:t> </a:t>
            </a:r>
            <a:r>
              <a:rPr lang="fa-IR" dirty="0">
                <a:effectLst/>
                <a:latin typeface="Calibri" panose="020F0502020204030204" pitchFamily="34" charset="0"/>
                <a:ea typeface="Calibri" panose="020F0502020204030204" pitchFamily="34" charset="0"/>
                <a:cs typeface="Lotus" panose="00000400000000000000" pitchFamily="2" charset="-78"/>
              </a:rPr>
              <a:t>زندگي مي‌كند. روش زندگي فرد. آن‌چه يك فرد يا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يك</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گروه</a:t>
            </a:r>
            <a:r>
              <a:rPr lang="fa-IR" dirty="0">
                <a:solidFill>
                  <a:srgbClr val="FF0000"/>
                </a:solidFill>
                <a:effectLst/>
                <a:latin typeface="Calibri" panose="020F0502020204030204" pitchFamily="34" charset="0"/>
                <a:ea typeface="Calibri" panose="020F0502020204030204" pitchFamily="34" charset="0"/>
                <a:cs typeface="Lotus" panose="00000400000000000000" pitchFamily="2" charset="-78"/>
              </a:rPr>
              <a:t> </a:t>
            </a:r>
            <a:r>
              <a:rPr lang="fa-IR" dirty="0">
                <a:effectLst/>
                <a:latin typeface="Calibri" panose="020F0502020204030204" pitchFamily="34" charset="0"/>
                <a:ea typeface="Calibri" panose="020F0502020204030204" pitchFamily="34" charset="0"/>
                <a:cs typeface="Lotus" panose="00000400000000000000" pitchFamily="2" charset="-78"/>
              </a:rPr>
              <a:t>از مردم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معمولاً</a:t>
            </a:r>
            <a:r>
              <a:rPr lang="fa-IR" dirty="0">
                <a:solidFill>
                  <a:srgbClr val="FF0000"/>
                </a:solidFill>
                <a:effectLst/>
                <a:latin typeface="Calibri" panose="020F0502020204030204" pitchFamily="34" charset="0"/>
                <a:ea typeface="Calibri" panose="020F0502020204030204" pitchFamily="34" charset="0"/>
                <a:cs typeface="Lotus" panose="00000400000000000000" pitchFamily="2" charset="-78"/>
              </a:rPr>
              <a:t> </a:t>
            </a:r>
            <a:r>
              <a:rPr lang="fa-IR" dirty="0">
                <a:effectLst/>
                <a:latin typeface="Calibri" panose="020F0502020204030204" pitchFamily="34" charset="0"/>
                <a:ea typeface="Calibri" panose="020F0502020204030204" pitchFamily="34" charset="0"/>
                <a:cs typeface="Lotus" panose="00000400000000000000" pitchFamily="2" charset="-78"/>
              </a:rPr>
              <a:t>انجام مي‌دهند. شيوه نمونه زندگي يك فرد، گروه يا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فرهنگ</a:t>
            </a:r>
            <a:r>
              <a:rPr lang="fa-IR" dirty="0">
                <a:effectLst/>
                <a:latin typeface="Calibri" panose="020F0502020204030204" pitchFamily="34" charset="0"/>
                <a:ea typeface="Calibri" panose="020F0502020204030204" pitchFamily="34" charset="0"/>
                <a:cs typeface="Lotus" panose="00000400000000000000" pitchFamily="2" charset="-78"/>
              </a:rPr>
              <a:t>. يك روش از زندگي افراد،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خانواده‌</a:t>
            </a:r>
            <a:r>
              <a:rPr lang="fa-IR" sz="1800" dirty="0">
                <a:effectLst/>
                <a:latin typeface="Calibri" panose="020F0502020204030204" pitchFamily="34" charset="0"/>
                <a:ea typeface="Calibri" panose="020F0502020204030204" pitchFamily="34" charset="0"/>
                <a:cs typeface="Lotus" panose="00000400000000000000" pitchFamily="2" charset="-78"/>
              </a:rPr>
              <a:t>ها</a:t>
            </a:r>
            <a:r>
              <a:rPr lang="fa-IR" dirty="0">
                <a:effectLst/>
                <a:latin typeface="Calibri" panose="020F0502020204030204" pitchFamily="34" charset="0"/>
                <a:ea typeface="Calibri" panose="020F0502020204030204" pitchFamily="34" charset="0"/>
                <a:cs typeface="Lotus" panose="00000400000000000000" pitchFamily="2" charset="-78"/>
              </a:rPr>
              <a:t> و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جامعه‌</a:t>
            </a:r>
            <a:r>
              <a:rPr lang="fa-IR" sz="1800" dirty="0">
                <a:effectLst/>
                <a:latin typeface="Calibri" panose="020F0502020204030204" pitchFamily="34" charset="0"/>
                <a:ea typeface="Calibri" panose="020F0502020204030204" pitchFamily="34" charset="0"/>
                <a:cs typeface="Lotus" panose="00000400000000000000" pitchFamily="2" charset="-78"/>
              </a:rPr>
              <a:t>ها</a:t>
            </a:r>
            <a:r>
              <a:rPr lang="fa-IR" dirty="0">
                <a:effectLst/>
                <a:latin typeface="Calibri" panose="020F0502020204030204" pitchFamily="34" charset="0"/>
                <a:ea typeface="Calibri" panose="020F0502020204030204" pitchFamily="34" charset="0"/>
                <a:cs typeface="Lotus" panose="00000400000000000000" pitchFamily="2" charset="-78"/>
              </a:rPr>
              <a:t> كه منطبق بر محيط</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طبيعي</a:t>
            </a:r>
            <a:r>
              <a:rPr lang="fa-IR" dirty="0">
                <a:effectLst/>
                <a:latin typeface="Calibri" panose="020F0502020204030204" pitchFamily="34" charset="0"/>
                <a:ea typeface="Calibri" panose="020F0502020204030204" pitchFamily="34" charset="0"/>
                <a:cs typeface="Lotus" panose="00000400000000000000" pitchFamily="2" charset="-78"/>
              </a:rPr>
              <a:t>، محيط</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رواني</a:t>
            </a:r>
            <a:r>
              <a:rPr lang="fa-IR" dirty="0">
                <a:effectLst/>
                <a:latin typeface="Calibri" panose="020F0502020204030204" pitchFamily="34" charset="0"/>
                <a:ea typeface="Calibri" panose="020F0502020204030204" pitchFamily="34" charset="0"/>
                <a:cs typeface="Lotus" panose="00000400000000000000" pitchFamily="2" charset="-78"/>
              </a:rPr>
              <a:t>، محيط</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اجتماعي</a:t>
            </a:r>
            <a:r>
              <a:rPr lang="fa-IR" sz="1800" dirty="0">
                <a:effectLst/>
                <a:latin typeface="Calibri" panose="020F0502020204030204" pitchFamily="34" charset="0"/>
                <a:ea typeface="Calibri" panose="020F0502020204030204" pitchFamily="34" charset="0"/>
                <a:cs typeface="Lotus" panose="00000400000000000000" pitchFamily="2" charset="-78"/>
              </a:rPr>
              <a:t> </a:t>
            </a:r>
            <a:r>
              <a:rPr lang="fa-IR" dirty="0">
                <a:effectLst/>
                <a:latin typeface="Calibri" panose="020F0502020204030204" pitchFamily="34" charset="0"/>
                <a:ea typeface="Calibri" panose="020F0502020204030204" pitchFamily="34" charset="0"/>
                <a:cs typeface="Lotus" panose="00000400000000000000" pitchFamily="2" charset="-78"/>
              </a:rPr>
              <a:t>و محيط</a:t>
            </a:r>
            <a:r>
              <a:rPr lang="fa-IR"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اقتصادي</a:t>
            </a:r>
            <a:r>
              <a:rPr lang="fa-IR" dirty="0">
                <a:effectLst/>
                <a:latin typeface="Calibri" panose="020F0502020204030204" pitchFamily="34" charset="0"/>
                <a:ea typeface="Calibri" panose="020F0502020204030204" pitchFamily="34" charset="0"/>
                <a:cs typeface="Lotus" panose="00000400000000000000" pitchFamily="2" charset="-78"/>
              </a:rPr>
              <a:t> آن‌ها بر پايه زندگي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روزمره</a:t>
            </a:r>
            <a:r>
              <a:rPr lang="fa-IR" dirty="0">
                <a:effectLst/>
                <a:latin typeface="Calibri" panose="020F0502020204030204" pitchFamily="34" charset="0"/>
                <a:ea typeface="Calibri" panose="020F0502020204030204" pitchFamily="34" charset="0"/>
                <a:cs typeface="Lotus" panose="00000400000000000000" pitchFamily="2" charset="-78"/>
              </a:rPr>
              <a:t> است.</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سبك زندگي هم در الگوهاي رفتاري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كار</a:t>
            </a:r>
            <a:r>
              <a:rPr lang="fa-IR" dirty="0">
                <a:effectLst/>
                <a:latin typeface="Calibri" panose="020F0502020204030204" pitchFamily="34" charset="0"/>
                <a:ea typeface="Calibri" panose="020F0502020204030204" pitchFamily="34" charset="0"/>
                <a:cs typeface="Lotus" panose="00000400000000000000" pitchFamily="2" charset="-78"/>
              </a:rPr>
              <a:t> و هم در الگوهاي رفتاري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فراغت</a:t>
            </a:r>
            <a:r>
              <a:rPr lang="fa-IR" dirty="0">
                <a:effectLst/>
                <a:latin typeface="Calibri" panose="020F0502020204030204" pitchFamily="34" charset="0"/>
                <a:ea typeface="Calibri" panose="020F0502020204030204" pitchFamily="34" charset="0"/>
                <a:cs typeface="Lotus" panose="00000400000000000000" pitchFamily="2" charset="-78"/>
              </a:rPr>
              <a:t> خود را نشان مي‌دهد و در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فعاليت‌</a:t>
            </a:r>
            <a:r>
              <a:rPr lang="fa-IR" dirty="0">
                <a:effectLst/>
                <a:latin typeface="Calibri" panose="020F0502020204030204" pitchFamily="34" charset="0"/>
                <a:ea typeface="Calibri" panose="020F0502020204030204" pitchFamily="34" charset="0"/>
                <a:cs typeface="Lotus" panose="00000400000000000000" pitchFamily="2" charset="-78"/>
              </a:rPr>
              <a:t>ها،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برخورد</a:t>
            </a:r>
            <a:r>
              <a:rPr lang="fa-IR" dirty="0">
                <a:effectLst/>
                <a:latin typeface="Calibri" panose="020F0502020204030204" pitchFamily="34" charset="0"/>
                <a:ea typeface="Calibri" panose="020F0502020204030204" pitchFamily="34" charset="0"/>
                <a:cs typeface="Lotus" panose="00000400000000000000" pitchFamily="2" charset="-78"/>
              </a:rPr>
              <a:t>ها،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علاقه‌مندي</a:t>
            </a:r>
            <a:r>
              <a:rPr lang="fa-IR" dirty="0">
                <a:effectLst/>
                <a:latin typeface="Calibri" panose="020F0502020204030204" pitchFamily="34" charset="0"/>
                <a:ea typeface="Calibri" panose="020F0502020204030204" pitchFamily="34" charset="0"/>
                <a:cs typeface="Lotus" panose="00000400000000000000" pitchFamily="2" charset="-78"/>
              </a:rPr>
              <a:t>‌ها،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نظرات</a:t>
            </a:r>
            <a:r>
              <a:rPr lang="fa-IR" dirty="0">
                <a:effectLst/>
                <a:latin typeface="Calibri" panose="020F0502020204030204" pitchFamily="34" charset="0"/>
                <a:ea typeface="Calibri" panose="020F0502020204030204" pitchFamily="34" charset="0"/>
                <a:cs typeface="Lotus"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ارزش‌</a:t>
            </a:r>
            <a:r>
              <a:rPr lang="fa-IR" dirty="0">
                <a:effectLst/>
                <a:latin typeface="Calibri" panose="020F0502020204030204" pitchFamily="34" charset="0"/>
                <a:ea typeface="Calibri" panose="020F0502020204030204" pitchFamily="34" charset="0"/>
                <a:cs typeface="Lotus" panose="00000400000000000000" pitchFamily="2" charset="-78"/>
              </a:rPr>
              <a:t>ها و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اختصاص درآمد</a:t>
            </a:r>
            <a:r>
              <a:rPr lang="fa-IR" dirty="0">
                <a:effectLst/>
                <a:latin typeface="Calibri" panose="020F0502020204030204" pitchFamily="34" charset="0"/>
                <a:ea typeface="Calibri" panose="020F0502020204030204" pitchFamily="34" charset="0"/>
                <a:cs typeface="Lotus" panose="00000400000000000000" pitchFamily="2" charset="-78"/>
              </a:rPr>
              <a:t>.</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سبك زندگي بازتاب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تصور</a:t>
            </a:r>
            <a:r>
              <a:rPr lang="fa-IR" sz="1800" dirty="0">
                <a:solidFill>
                  <a:srgbClr val="FF0000"/>
                </a:solidFill>
                <a:effectLst/>
                <a:latin typeface="Calibri" panose="020F0502020204030204" pitchFamily="34" charset="0"/>
                <a:ea typeface="Calibri" panose="020F0502020204030204" pitchFamily="34" charset="0"/>
                <a:cs typeface="Lotus" panose="00000400000000000000" pitchFamily="2" charset="-78"/>
              </a:rPr>
              <a:t> </a:t>
            </a:r>
            <a:r>
              <a:rPr lang="fa-IR" dirty="0">
                <a:effectLst/>
                <a:latin typeface="Calibri" panose="020F0502020204030204" pitchFamily="34" charset="0"/>
                <a:ea typeface="Calibri" panose="020F0502020204030204" pitchFamily="34" charset="0"/>
                <a:cs typeface="Lotus" panose="00000400000000000000" pitchFamily="2" charset="-78"/>
              </a:rPr>
              <a:t>و تصويري‌ست كه افراد</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 از خود </a:t>
            </a:r>
            <a:r>
              <a:rPr lang="fa-IR" dirty="0">
                <a:effectLst/>
                <a:latin typeface="Calibri" panose="020F0502020204030204" pitchFamily="34" charset="0"/>
                <a:ea typeface="Calibri" panose="020F0502020204030204" pitchFamily="34" charset="0"/>
                <a:cs typeface="Lotus" panose="00000400000000000000" pitchFamily="2" charset="-78"/>
              </a:rPr>
              <a:t>دارند؛ روشي كه خود را مي‌بينند و باور دارند توسط ديگران ديده مي‌شوند.</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سبك زندگي تركيبي از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انگيزش</a:t>
            </a:r>
            <a:r>
              <a:rPr lang="fa-IR" dirty="0">
                <a:effectLst/>
                <a:latin typeface="Calibri" panose="020F0502020204030204" pitchFamily="34" charset="0"/>
                <a:ea typeface="Calibri" panose="020F0502020204030204" pitchFamily="34" charset="0"/>
                <a:cs typeface="Lotus" panose="00000400000000000000" pitchFamily="2" charset="-78"/>
              </a:rPr>
              <a:t>‌ها،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نياز</a:t>
            </a:r>
            <a:r>
              <a:rPr lang="fa-IR" dirty="0">
                <a:effectLst/>
                <a:latin typeface="Calibri" panose="020F0502020204030204" pitchFamily="34" charset="0"/>
                <a:ea typeface="Calibri" panose="020F0502020204030204" pitchFamily="34" charset="0"/>
                <a:cs typeface="Lotus" panose="00000400000000000000" pitchFamily="2" charset="-78"/>
              </a:rPr>
              <a:t>ها و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خواسته</a:t>
            </a:r>
            <a:r>
              <a:rPr lang="fa-IR" dirty="0">
                <a:effectLst/>
                <a:latin typeface="Calibri" panose="020F0502020204030204" pitchFamily="34" charset="0"/>
                <a:ea typeface="Calibri" panose="020F0502020204030204" pitchFamily="34" charset="0"/>
                <a:cs typeface="Lotus" panose="00000400000000000000" pitchFamily="2" charset="-78"/>
              </a:rPr>
              <a:t>‌هاست كه تحت نفوذ عواملي، چون: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فرهنگ</a:t>
            </a:r>
            <a:r>
              <a:rPr lang="fa-IR" dirty="0">
                <a:effectLst/>
                <a:latin typeface="Calibri" panose="020F0502020204030204" pitchFamily="34" charset="0"/>
                <a:ea typeface="Calibri" panose="020F0502020204030204" pitchFamily="34" charset="0"/>
                <a:cs typeface="Lotus"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خانواده</a:t>
            </a:r>
            <a:r>
              <a:rPr lang="fa-IR" dirty="0">
                <a:effectLst/>
                <a:latin typeface="Calibri" panose="020F0502020204030204" pitchFamily="34" charset="0"/>
                <a:ea typeface="Calibri" panose="020F0502020204030204" pitchFamily="34" charset="0"/>
                <a:cs typeface="Lotus" panose="00000400000000000000" pitchFamily="2" charset="-78"/>
              </a:rPr>
              <a:t>،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گروه‌هاي مرجع</a:t>
            </a:r>
            <a:r>
              <a:rPr lang="fa-IR" dirty="0">
                <a:effectLst/>
                <a:latin typeface="Calibri" panose="020F0502020204030204" pitchFamily="34" charset="0"/>
                <a:ea typeface="Calibri" panose="020F0502020204030204" pitchFamily="34" charset="0"/>
                <a:cs typeface="Lotus" panose="00000400000000000000" pitchFamily="2" charset="-78"/>
              </a:rPr>
              <a:t> و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طبقه اجتماعي</a:t>
            </a:r>
            <a:r>
              <a:rPr lang="fa-IR" dirty="0">
                <a:effectLst/>
                <a:latin typeface="Calibri" panose="020F0502020204030204" pitchFamily="34" charset="0"/>
                <a:ea typeface="Calibri" panose="020F0502020204030204" pitchFamily="34" charset="0"/>
                <a:cs typeface="Lotus" panose="00000400000000000000" pitchFamily="2" charset="-78"/>
              </a:rPr>
              <a:t> شكل گرفته است.</a:t>
            </a:r>
            <a:endParaRPr lang="en-US" sz="1600" dirty="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dirty="0">
                <a:effectLst/>
                <a:latin typeface="Calibri" panose="020F0502020204030204" pitchFamily="34" charset="0"/>
                <a:ea typeface="Calibri" panose="020F0502020204030204" pitchFamily="34" charset="0"/>
                <a:cs typeface="Lotus" panose="00000400000000000000" pitchFamily="2" charset="-78"/>
              </a:rPr>
              <a:t>سايكوگرافي، تحليل </a:t>
            </a:r>
            <a:r>
              <a:rPr lang="fa-IR" sz="1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سبك زندگي مصرف‌كنندگان</a:t>
            </a:r>
            <a:r>
              <a:rPr lang="fa-IR" dirty="0">
                <a:effectLst/>
                <a:latin typeface="Calibri" panose="020F0502020204030204" pitchFamily="34" charset="0"/>
                <a:ea typeface="Calibri" panose="020F0502020204030204" pitchFamily="34" charset="0"/>
                <a:cs typeface="Lotus" panose="00000400000000000000" pitchFamily="2" charset="-78"/>
              </a:rPr>
              <a:t> كالاها، يكي از عوامل مهم در تعيين چگونگي تصميم گرفتن مصرف‌كنندگان در خريد است</a:t>
            </a:r>
            <a:r>
              <a:rPr lang="fa-IR" dirty="0" smtClean="0">
                <a:effectLst/>
                <a:latin typeface="Calibri" panose="020F0502020204030204" pitchFamily="34" charset="0"/>
                <a:ea typeface="Calibri" panose="020F0502020204030204" pitchFamily="34" charset="0"/>
                <a:cs typeface="Lotus" panose="00000400000000000000" pitchFamily="2" charset="-78"/>
              </a:rPr>
              <a:t>.</a:t>
            </a:r>
            <a:endParaRPr lang="en-US" sz="16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7236661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انتظاري؛ كسب</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امنيت غذايي</a:t>
            </a:r>
            <a:r>
              <a:rPr lang="fa-IR" sz="3200" dirty="0">
                <a:effectLst/>
                <a:latin typeface="Calibri" panose="020F0502020204030204" pitchFamily="34" charset="0"/>
                <a:ea typeface="Calibri" panose="020F0502020204030204" pitchFamily="34" charset="0"/>
                <a:cs typeface="Lotus" panose="00000400000000000000" pitchFamily="2" charset="-78"/>
              </a:rPr>
              <a:t>: درد گرسنگي فردا </a:t>
            </a:r>
            <a:r>
              <a:rPr lang="fa-IR" sz="3200" dirty="0" smtClean="0">
                <a:effectLst/>
                <a:latin typeface="Calibri" panose="020F0502020204030204" pitchFamily="34" charset="0"/>
                <a:ea typeface="Calibri" panose="020F0502020204030204" pitchFamily="34" charset="0"/>
                <a:cs typeface="Lotus" panose="00000400000000000000" pitchFamily="2" charset="-78"/>
              </a:rPr>
              <a:t>را انسان همين </a:t>
            </a:r>
            <a:r>
              <a:rPr lang="fa-IR" sz="3200" dirty="0">
                <a:effectLst/>
                <a:latin typeface="Calibri" panose="020F0502020204030204" pitchFamily="34" charset="0"/>
                <a:ea typeface="Calibri" panose="020F0502020204030204" pitchFamily="34" charset="0"/>
                <a:cs typeface="Lotus" panose="00000400000000000000" pitchFamily="2" charset="-78"/>
              </a:rPr>
              <a:t>امروز حسّ مي‌كند، اگر چه امروز غذا روي ميز داشته باشد.</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امنيت انتظامي</a:t>
            </a:r>
            <a:r>
              <a:rPr lang="fa-IR" sz="3200" dirty="0">
                <a:effectLst/>
                <a:latin typeface="Calibri" panose="020F0502020204030204" pitchFamily="34" charset="0"/>
                <a:cs typeface="Lotus" panose="00000400000000000000" pitchFamily="2" charset="-78"/>
              </a:rPr>
              <a:t>: </a:t>
            </a:r>
            <a:r>
              <a:rPr lang="fa-IR" sz="3200" dirty="0" smtClean="0">
                <a:effectLst/>
                <a:latin typeface="Calibri" panose="020F0502020204030204" pitchFamily="34" charset="0"/>
                <a:cs typeface="Lotus" panose="00000400000000000000" pitchFamily="2" charset="-78"/>
              </a:rPr>
              <a:t>انتظار </a:t>
            </a:r>
            <a:r>
              <a:rPr lang="fa-IR" sz="3200" dirty="0">
                <a:effectLst/>
                <a:latin typeface="Calibri" panose="020F0502020204030204" pitchFamily="34" charset="0"/>
                <a:cs typeface="Lotus" panose="00000400000000000000" pitchFamily="2" charset="-78"/>
              </a:rPr>
              <a:t>دارد در هنگامي كه هشيار نيست و </a:t>
            </a:r>
            <a:r>
              <a:rPr lang="fa-IR" sz="3200" dirty="0" smtClean="0">
                <a:effectLst/>
                <a:latin typeface="Calibri" panose="020F0502020204030204" pitchFamily="34" charset="0"/>
                <a:cs typeface="Lotus" panose="00000400000000000000" pitchFamily="2" charset="-78"/>
              </a:rPr>
              <a:t>مطّلع</a:t>
            </a:r>
            <a:r>
              <a:rPr lang="fa-IR" sz="3200" dirty="0">
                <a:effectLst/>
                <a:latin typeface="Calibri" panose="020F0502020204030204" pitchFamily="34" charset="0"/>
                <a:cs typeface="Lotus" panose="00000400000000000000" pitchFamily="2" charset="-78"/>
              </a:rPr>
              <a:t>، ديگران به دارايي‌هاي او آسيب </a:t>
            </a:r>
            <a:r>
              <a:rPr lang="fa-IR" sz="3200" dirty="0" smtClean="0">
                <a:effectLst/>
                <a:latin typeface="Calibri" panose="020F0502020204030204" pitchFamily="34" charset="0"/>
                <a:cs typeface="Lotus" panose="00000400000000000000" pitchFamily="2" charset="-78"/>
              </a:rPr>
              <a:t>نزنند و او را فاقد آن‌ها نسازند.</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تأمين اجتماعي</a:t>
            </a:r>
            <a:r>
              <a:rPr lang="fa-IR" sz="3200" dirty="0">
                <a:effectLst/>
                <a:latin typeface="Calibri" panose="020F0502020204030204" pitchFamily="34" charset="0"/>
                <a:cs typeface="Lotus" panose="00000400000000000000" pitchFamily="2" charset="-78"/>
              </a:rPr>
              <a:t>: سلامت در سطح </a:t>
            </a:r>
            <a:r>
              <a:rPr lang="fa-IR" sz="3200" dirty="0" smtClean="0">
                <a:effectLst/>
                <a:latin typeface="Calibri" panose="020F0502020204030204" pitchFamily="34" charset="0"/>
                <a:cs typeface="Lotus" panose="00000400000000000000" pitchFamily="2" charset="-78"/>
              </a:rPr>
              <a:t>دوم، </a:t>
            </a:r>
            <a:r>
              <a:rPr lang="fa-IR" sz="3200" dirty="0">
                <a:effectLst/>
                <a:latin typeface="Calibri" panose="020F0502020204030204" pitchFamily="34" charset="0"/>
                <a:cs typeface="Lotus" panose="00000400000000000000" pitchFamily="2" charset="-78"/>
              </a:rPr>
              <a:t>به بيمه و تأمين اجتماعي تبديل مي‌‌گردد؛ انتظار كسب سلامت در آينده.</a:t>
            </a:r>
            <a:endParaRPr lang="fa-IR" sz="3200" dirty="0" smtClean="0">
              <a:effectLst/>
              <a:latin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40820321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جاودان؛ ذخيره</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توكل</a:t>
            </a:r>
            <a:r>
              <a:rPr lang="fa-IR" sz="3200" dirty="0">
                <a:effectLst/>
                <a:latin typeface="Calibri" panose="020F0502020204030204" pitchFamily="34" charset="0"/>
                <a:ea typeface="Calibri" panose="020F0502020204030204" pitchFamily="34" charset="0"/>
                <a:cs typeface="Lotus" panose="00000400000000000000" pitchFamily="2" charset="-78"/>
              </a:rPr>
              <a:t>: مي‌داند «فقط» خدا بي‌نياز است. </a:t>
            </a:r>
            <a:r>
              <a:rPr lang="fa-IR" sz="3200" dirty="0" smtClean="0">
                <a:effectLst/>
                <a:latin typeface="Calibri" panose="020F0502020204030204" pitchFamily="34" charset="0"/>
                <a:ea typeface="Calibri" panose="020F0502020204030204" pitchFamily="34" charset="0"/>
                <a:cs typeface="Lotus" panose="00000400000000000000" pitchFamily="2" charset="-78"/>
              </a:rPr>
              <a:t>پس براي دستيابي به بي‌نيازي جاودان </a:t>
            </a:r>
            <a:r>
              <a:rPr lang="fa-IR" sz="3200" dirty="0">
                <a:effectLst/>
                <a:latin typeface="Calibri" panose="020F0502020204030204" pitchFamily="34" charset="0"/>
                <a:ea typeface="Calibri" panose="020F0502020204030204" pitchFamily="34" charset="0"/>
                <a:cs typeface="Lotus" panose="00000400000000000000" pitchFamily="2" charset="-78"/>
              </a:rPr>
              <a:t>به او توكّل مي‌كند و امور خود را به او وامي‌گذارد.</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سرپرستي</a:t>
            </a:r>
            <a:r>
              <a:rPr lang="fa-IR" sz="3200" dirty="0">
                <a:effectLst/>
                <a:latin typeface="Calibri" panose="020F0502020204030204" pitchFamily="34" charset="0"/>
                <a:cs typeface="Lotus" panose="00000400000000000000" pitchFamily="2" charset="-78"/>
              </a:rPr>
              <a:t>: به </a:t>
            </a:r>
            <a:r>
              <a:rPr lang="fa-IR" sz="3200" dirty="0" smtClean="0">
                <a:effectLst/>
                <a:latin typeface="Calibri" panose="020F0502020204030204" pitchFamily="34" charset="0"/>
                <a:cs typeface="Lotus" panose="00000400000000000000" pitchFamily="2" charset="-78"/>
              </a:rPr>
              <a:t>جاي استخدام، دنبال </a:t>
            </a:r>
            <a:r>
              <a:rPr lang="fa-IR" sz="3200" dirty="0">
                <a:effectLst/>
                <a:latin typeface="Calibri" panose="020F0502020204030204" pitchFamily="34" charset="0"/>
                <a:cs typeface="Lotus" panose="00000400000000000000" pitchFamily="2" charset="-78"/>
              </a:rPr>
              <a:t>هدايت و سرپرستي‌ست. هر موجودي را </a:t>
            </a:r>
            <a:r>
              <a:rPr lang="fa-IR" sz="3200" dirty="0" smtClean="0">
                <a:effectLst/>
                <a:latin typeface="Calibri" panose="020F0502020204030204" pitchFamily="34" charset="0"/>
                <a:cs typeface="Lotus" panose="00000400000000000000" pitchFamily="2" charset="-78"/>
              </a:rPr>
              <a:t>زير </a:t>
            </a:r>
            <a:r>
              <a:rPr lang="fa-IR" sz="3200" dirty="0">
                <a:effectLst/>
                <a:latin typeface="Calibri" panose="020F0502020204030204" pitchFamily="34" charset="0"/>
                <a:cs typeface="Lotus" panose="00000400000000000000" pitchFamily="2" charset="-78"/>
              </a:rPr>
              <a:t>پر و بال خود گرفته و هدايت </a:t>
            </a:r>
            <a:r>
              <a:rPr lang="fa-IR" sz="3200" dirty="0" smtClean="0">
                <a:effectLst/>
                <a:latin typeface="Calibri" panose="020F0502020204030204" pitchFamily="34" charset="0"/>
                <a:cs typeface="Lotus" panose="00000400000000000000" pitchFamily="2" charset="-78"/>
              </a:rPr>
              <a:t>نمايد.</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يقين</a:t>
            </a:r>
            <a:r>
              <a:rPr lang="fa-IR" sz="3200" dirty="0">
                <a:effectLst/>
                <a:latin typeface="Calibri" panose="020F0502020204030204" pitchFamily="34" charset="0"/>
                <a:cs typeface="Lotus" panose="00000400000000000000" pitchFamily="2" charset="-78"/>
              </a:rPr>
              <a:t>: </a:t>
            </a:r>
            <a:r>
              <a:rPr lang="fa-IR" sz="3200" dirty="0" smtClean="0">
                <a:effectLst/>
                <a:latin typeface="Calibri" panose="020F0502020204030204" pitchFamily="34" charset="0"/>
                <a:cs typeface="Lotus" panose="00000400000000000000" pitchFamily="2" charset="-78"/>
              </a:rPr>
              <a:t>ايمان </a:t>
            </a:r>
            <a:r>
              <a:rPr lang="fa-IR" sz="3200" dirty="0">
                <a:effectLst/>
                <a:latin typeface="Calibri" panose="020F0502020204030204" pitchFamily="34" charset="0"/>
                <a:cs typeface="Lotus" panose="00000400000000000000" pitchFamily="2" charset="-78"/>
              </a:rPr>
              <a:t>به خداي متعال و وجود آخرت و جزاي </a:t>
            </a:r>
            <a:r>
              <a:rPr lang="fa-IR" sz="3200" dirty="0" smtClean="0">
                <a:effectLst/>
                <a:latin typeface="Calibri" panose="020F0502020204030204" pitchFamily="34" charset="0"/>
                <a:cs typeface="Lotus" panose="00000400000000000000" pitchFamily="2" charset="-78"/>
              </a:rPr>
              <a:t>اعمال، </a:t>
            </a:r>
            <a:r>
              <a:rPr lang="fa-IR" sz="3200" dirty="0">
                <a:effectLst/>
                <a:latin typeface="Calibri" panose="020F0502020204030204" pitchFamily="34" charset="0"/>
                <a:cs typeface="Lotus" panose="00000400000000000000" pitchFamily="2" charset="-78"/>
              </a:rPr>
              <a:t>حالت يقين به قلب او مي‌دهد و كمال آرامش و اطمينان را حسّ مي‌كند </a:t>
            </a:r>
            <a:r>
              <a:rPr lang="fa-IR" sz="3200" dirty="0" smtClean="0">
                <a:effectLst/>
                <a:latin typeface="Calibri" panose="020F0502020204030204" pitchFamily="34" charset="0"/>
                <a:cs typeface="Lotus" panose="00000400000000000000" pitchFamily="2" charset="-78"/>
              </a:rPr>
              <a:t>و در </a:t>
            </a:r>
            <a:r>
              <a:rPr lang="fa-IR" sz="3200" dirty="0">
                <a:effectLst/>
                <a:latin typeface="Calibri" panose="020F0502020204030204" pitchFamily="34" charset="0"/>
                <a:cs typeface="Lotus" panose="00000400000000000000" pitchFamily="2" charset="-78"/>
              </a:rPr>
              <a:t>سخت‌ترين شدايد دنيا هم اگر گرفتار شود، دچار اضطراب نمي‌گردد.</a:t>
            </a:r>
            <a:endParaRPr lang="fa-IR" sz="3200" dirty="0" smtClean="0">
              <a:effectLst/>
              <a:latin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37011904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جاودان؛ ذخيره</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fontScale="92500"/>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ايجاد هماهنگي</a:t>
            </a:r>
            <a:r>
              <a:rPr lang="fa-IR" sz="3200" dirty="0">
                <a:effectLst/>
                <a:latin typeface="Calibri" panose="020F0502020204030204" pitchFamily="34" charset="0"/>
                <a:ea typeface="Calibri" panose="020F0502020204030204" pitchFamily="34" charset="0"/>
                <a:cs typeface="Lotus" panose="00000400000000000000" pitchFamily="2" charset="-78"/>
              </a:rPr>
              <a:t>: حل </a:t>
            </a:r>
            <a:r>
              <a:rPr lang="fa-IR" sz="3200" dirty="0" smtClean="0">
                <a:effectLst/>
                <a:latin typeface="Calibri" panose="020F0502020204030204" pitchFamily="34" charset="0"/>
                <a:ea typeface="Calibri" panose="020F0502020204030204" pitchFamily="34" charset="0"/>
                <a:cs typeface="Lotus" panose="00000400000000000000" pitchFamily="2" charset="-78"/>
              </a:rPr>
              <a:t>مسائل دنيا </a:t>
            </a:r>
            <a:r>
              <a:rPr lang="fa-IR" sz="3200" dirty="0">
                <a:effectLst/>
                <a:latin typeface="Calibri" panose="020F0502020204030204" pitchFamily="34" charset="0"/>
                <a:ea typeface="Calibri" panose="020F0502020204030204" pitchFamily="34" charset="0"/>
                <a:cs typeface="Lotus" panose="00000400000000000000" pitchFamily="2" charset="-78"/>
              </a:rPr>
              <a:t>را فداي هماهنگي مي‌نمايد. </a:t>
            </a:r>
            <a:r>
              <a:rPr lang="fa-IR" sz="3200" dirty="0" smtClean="0">
                <a:effectLst/>
                <a:latin typeface="Calibri" panose="020F0502020204030204" pitchFamily="34" charset="0"/>
                <a:ea typeface="Calibri" panose="020F0502020204030204" pitchFamily="34" charset="0"/>
                <a:cs typeface="Lotus" panose="00000400000000000000" pitchFamily="2" charset="-78"/>
              </a:rPr>
              <a:t>تمامي </a:t>
            </a:r>
            <a:r>
              <a:rPr lang="fa-IR" sz="3200" dirty="0">
                <a:effectLst/>
                <a:latin typeface="Calibri" panose="020F0502020204030204" pitchFamily="34" charset="0"/>
                <a:ea typeface="Calibri" panose="020F0502020204030204" pitchFamily="34" charset="0"/>
                <a:cs typeface="Lotus" panose="00000400000000000000" pitchFamily="2" charset="-78"/>
              </a:rPr>
              <a:t>مشكلات و مسائل </a:t>
            </a:r>
            <a:r>
              <a:rPr lang="fa-IR" sz="3200" dirty="0" smtClean="0">
                <a:effectLst/>
                <a:latin typeface="Calibri" panose="020F0502020204030204" pitchFamily="34" charset="0"/>
                <a:ea typeface="Calibri" panose="020F0502020204030204" pitchFamily="34" charset="0"/>
                <a:cs typeface="Lotus" panose="00000400000000000000" pitchFamily="2" charset="-78"/>
              </a:rPr>
              <a:t>را در </a:t>
            </a:r>
            <a:r>
              <a:rPr lang="fa-IR" sz="3200" dirty="0">
                <a:effectLst/>
                <a:latin typeface="Calibri" panose="020F0502020204030204" pitchFamily="34" charset="0"/>
                <a:ea typeface="Calibri" panose="020F0502020204030204" pitchFamily="34" charset="0"/>
                <a:cs typeface="Lotus" panose="00000400000000000000" pitchFamily="2" charset="-78"/>
              </a:rPr>
              <a:t>تناسب با آخرت و مسأله بزرگ حيات بشري حل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مي‌نمايد.</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پذيرش هدايت</a:t>
            </a:r>
            <a:r>
              <a:rPr lang="fa-IR" sz="3200" dirty="0">
                <a:effectLst/>
                <a:latin typeface="Calibri" panose="020F0502020204030204" pitchFamily="34" charset="0"/>
                <a:cs typeface="Lotus" panose="00000400000000000000" pitchFamily="2" charset="-78"/>
              </a:rPr>
              <a:t>: </a:t>
            </a:r>
            <a:r>
              <a:rPr lang="fa-IR" sz="3200" dirty="0" smtClean="0">
                <a:effectLst/>
                <a:latin typeface="Calibri" panose="020F0502020204030204" pitchFamily="34" charset="0"/>
                <a:cs typeface="Lotus" panose="00000400000000000000" pitchFamily="2" charset="-78"/>
              </a:rPr>
              <a:t>يادگرفتن </a:t>
            </a:r>
            <a:r>
              <a:rPr lang="fa-IR" sz="3200" dirty="0">
                <a:effectLst/>
                <a:latin typeface="Calibri" panose="020F0502020204030204" pitchFamily="34" charset="0"/>
                <a:cs typeface="Lotus" panose="00000400000000000000" pitchFamily="2" charset="-78"/>
              </a:rPr>
              <a:t>طريق سعادت و روش ذخيره نمودن است. </a:t>
            </a:r>
            <a:r>
              <a:rPr lang="fa-IR" sz="3200" dirty="0" smtClean="0">
                <a:effectLst/>
                <a:latin typeface="Calibri" panose="020F0502020204030204" pitchFamily="34" charset="0"/>
                <a:cs typeface="Lotus" panose="00000400000000000000" pitchFamily="2" charset="-78"/>
              </a:rPr>
              <a:t>زيرا ياد </a:t>
            </a:r>
            <a:r>
              <a:rPr lang="fa-IR" sz="3200" dirty="0">
                <a:effectLst/>
                <a:latin typeface="Calibri" panose="020F0502020204030204" pitchFamily="34" charset="0"/>
                <a:cs typeface="Lotus" panose="00000400000000000000" pitchFamily="2" charset="-78"/>
              </a:rPr>
              <a:t>گرفتن چگونگي ارتباط با عالم </a:t>
            </a:r>
            <a:r>
              <a:rPr lang="fa-IR" sz="3200" dirty="0" smtClean="0">
                <a:effectLst/>
                <a:latin typeface="Calibri" panose="020F0502020204030204" pitchFamily="34" charset="0"/>
                <a:cs typeface="Lotus" panose="00000400000000000000" pitchFamily="2" charset="-78"/>
              </a:rPr>
              <a:t>حقيقي‌ست؛ </a:t>
            </a:r>
            <a:r>
              <a:rPr lang="fa-IR" sz="3200" dirty="0">
                <a:effectLst/>
                <a:latin typeface="Calibri" panose="020F0502020204030204" pitchFamily="34" charset="0"/>
                <a:cs typeface="Lotus" panose="00000400000000000000" pitchFamily="2" charset="-78"/>
              </a:rPr>
              <a:t>عالم جاويدان، نه دنيايي كه </a:t>
            </a:r>
            <a:r>
              <a:rPr lang="fa-IR" sz="3200" dirty="0" smtClean="0">
                <a:effectLst/>
                <a:latin typeface="Calibri" panose="020F0502020204030204" pitchFamily="34" charset="0"/>
                <a:cs typeface="Lotus" panose="00000400000000000000" pitchFamily="2" charset="-78"/>
              </a:rPr>
              <a:t>فاني‌ست.</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خلق جديد</a:t>
            </a:r>
            <a:r>
              <a:rPr lang="fa-IR" sz="3200" dirty="0">
                <a:effectLst/>
                <a:latin typeface="Calibri" panose="020F0502020204030204" pitchFamily="34" charset="0"/>
                <a:cs typeface="Lotus" panose="00000400000000000000" pitchFamily="2" charset="-78"/>
              </a:rPr>
              <a:t>: </a:t>
            </a:r>
            <a:r>
              <a:rPr lang="fa-IR" sz="3200" dirty="0" smtClean="0">
                <a:effectLst/>
                <a:latin typeface="Calibri" panose="020F0502020204030204" pitchFamily="34" charset="0"/>
                <a:cs typeface="Lotus" panose="00000400000000000000" pitchFamily="2" charset="-78"/>
              </a:rPr>
              <a:t>مي‌داند خداوند پيوسته </a:t>
            </a:r>
            <a:r>
              <a:rPr lang="fa-IR" sz="3200" dirty="0">
                <a:effectLst/>
                <a:latin typeface="Calibri" panose="020F0502020204030204" pitchFamily="34" charset="0"/>
                <a:cs typeface="Lotus" panose="00000400000000000000" pitchFamily="2" charset="-78"/>
              </a:rPr>
              <a:t>در حال خلق است. </a:t>
            </a:r>
            <a:r>
              <a:rPr lang="fa-IR" sz="3200" dirty="0" smtClean="0">
                <a:effectLst/>
                <a:latin typeface="Calibri" panose="020F0502020204030204" pitchFamily="34" charset="0"/>
                <a:cs typeface="Lotus" panose="00000400000000000000" pitchFamily="2" charset="-78"/>
              </a:rPr>
              <a:t>اين انسان هر چه بسازد، </a:t>
            </a:r>
            <a:r>
              <a:rPr lang="fa-IR" sz="3200" dirty="0">
                <a:effectLst/>
                <a:latin typeface="Calibri" panose="020F0502020204030204" pitchFamily="34" charset="0"/>
                <a:cs typeface="Lotus" panose="00000400000000000000" pitchFamily="2" charset="-78"/>
              </a:rPr>
              <a:t>در بطن آن قدرت خلاقه الهي را مي‌بيند و از اين‌كه خداوند اين تصرّف را براي او فراهم نموده لذّت </a:t>
            </a:r>
            <a:r>
              <a:rPr lang="fa-IR" sz="3200" dirty="0" smtClean="0">
                <a:effectLst/>
                <a:latin typeface="Calibri" panose="020F0502020204030204" pitchFamily="34" charset="0"/>
                <a:cs typeface="Lotus" panose="00000400000000000000" pitchFamily="2" charset="-78"/>
              </a:rPr>
              <a:t>مي‌برد.</a:t>
            </a:r>
          </a:p>
        </p:txBody>
      </p:sp>
    </p:spTree>
    <p:extLst>
      <p:ext uri="{BB962C8B-B14F-4D97-AF65-F5344CB8AC3E}">
        <p14:creationId xmlns:p14="http://schemas.microsoft.com/office/powerpoint/2010/main" val="17484238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لذّت‌هاي جاودان؛ ذخيره</a:t>
            </a:r>
            <a:endParaRPr lang="fa-IR" dirty="0">
              <a:latin typeface="Aharoni" panose="02010803020104030203" pitchFamily="2" charset="-79"/>
              <a:cs typeface="Zeytoon" panose="00000400000000000000" pitchFamily="2" charset="-78"/>
            </a:endParaRPr>
          </a:p>
        </p:txBody>
      </p:sp>
      <p:sp>
        <p:nvSpPr>
          <p:cNvPr id="4" name="Content Placeholder 3"/>
          <p:cNvSpPr>
            <a:spLocks noGrp="1"/>
          </p:cNvSpPr>
          <p:nvPr>
            <p:ph idx="1"/>
          </p:nvPr>
        </p:nvSpPr>
        <p:spPr>
          <a:xfrm>
            <a:off x="913795" y="1732449"/>
            <a:ext cx="10353762" cy="4623381"/>
          </a:xfrm>
        </p:spPr>
        <p:txBody>
          <a:bodyPr numCol="1" spcCol="360000" rtlCol="1">
            <a:normAutofit/>
          </a:bodyPr>
          <a:lstStyle/>
          <a:p>
            <a:pPr algn="just">
              <a:lnSpc>
                <a:spcPct val="120000"/>
              </a:lnSpc>
            </a:pPr>
            <a:r>
              <a:rPr lang="fa-IR" sz="3200" dirty="0" smtClean="0">
                <a:effectLst/>
                <a:latin typeface="Calibri" panose="020F0502020204030204" pitchFamily="34" charset="0"/>
                <a:ea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زهد</a:t>
            </a:r>
            <a:r>
              <a:rPr lang="fa-IR" sz="3200" dirty="0">
                <a:effectLst/>
                <a:latin typeface="Calibri" panose="020F0502020204030204" pitchFamily="34" charset="0"/>
                <a:ea typeface="Calibri" panose="020F0502020204030204" pitchFamily="34" charset="0"/>
                <a:cs typeface="Lotus" panose="00000400000000000000" pitchFamily="2" charset="-78"/>
              </a:rPr>
              <a:t>: انسان معنوي از نخوردن </a:t>
            </a:r>
            <a:r>
              <a:rPr lang="fa-IR" sz="3200" dirty="0" smtClean="0">
                <a:effectLst/>
                <a:latin typeface="Calibri" panose="020F0502020204030204" pitchFamily="34" charset="0"/>
                <a:ea typeface="Calibri" panose="020F0502020204030204" pitchFamily="34" charset="0"/>
                <a:cs typeface="Lotus" panose="00000400000000000000" pitchFamily="2" charset="-78"/>
              </a:rPr>
              <a:t>و </a:t>
            </a:r>
            <a:r>
              <a:rPr lang="fa-IR" sz="3200" dirty="0">
                <a:effectLst/>
                <a:latin typeface="Calibri" panose="020F0502020204030204" pitchFamily="34" charset="0"/>
                <a:ea typeface="Calibri" panose="020F0502020204030204" pitchFamily="34" charset="0"/>
                <a:cs typeface="Lotus" panose="00000400000000000000" pitchFamily="2" charset="-78"/>
              </a:rPr>
              <a:t>گرسنگي احساس شعف مي‌كند. زيرا </a:t>
            </a:r>
            <a:r>
              <a:rPr lang="fa-IR" sz="3200" dirty="0" smtClean="0">
                <a:effectLst/>
                <a:latin typeface="Calibri" panose="020F0502020204030204" pitchFamily="34" charset="0"/>
                <a:ea typeface="Calibri" panose="020F0502020204030204" pitchFamily="34" charset="0"/>
                <a:cs typeface="Lotus" panose="00000400000000000000" pitchFamily="2" charset="-78"/>
              </a:rPr>
              <a:t>اين‌گونه مي‌تواند </a:t>
            </a:r>
            <a:r>
              <a:rPr lang="fa-IR" sz="3200" dirty="0">
                <a:effectLst/>
                <a:latin typeface="Calibri" panose="020F0502020204030204" pitchFamily="34" charset="0"/>
                <a:ea typeface="Calibri" panose="020F0502020204030204" pitchFamily="34" charset="0"/>
                <a:cs typeface="Lotus" panose="00000400000000000000" pitchFamily="2" charset="-78"/>
              </a:rPr>
              <a:t>غذايي را براي </a:t>
            </a:r>
            <a:r>
              <a:rPr lang="fa-IR" sz="3200" dirty="0" smtClean="0">
                <a:effectLst/>
                <a:latin typeface="Calibri" panose="020F0502020204030204" pitchFamily="34" charset="0"/>
                <a:ea typeface="Calibri" panose="020F0502020204030204" pitchFamily="34" charset="0"/>
                <a:cs typeface="Lotus" panose="00000400000000000000" pitchFamily="2" charset="-78"/>
              </a:rPr>
              <a:t>ديگران </a:t>
            </a:r>
            <a:r>
              <a:rPr lang="fa-IR" sz="3200" dirty="0">
                <a:effectLst/>
                <a:latin typeface="Calibri" panose="020F0502020204030204" pitchFamily="34" charset="0"/>
                <a:ea typeface="Calibri" panose="020F0502020204030204" pitchFamily="34" charset="0"/>
                <a:cs typeface="Lotus" panose="00000400000000000000" pitchFamily="2" charset="-78"/>
              </a:rPr>
              <a:t>فراهم </a:t>
            </a:r>
            <a:r>
              <a:rPr lang="fa-IR" sz="3200" dirty="0" smtClean="0">
                <a:effectLst/>
                <a:latin typeface="Calibri" panose="020F0502020204030204" pitchFamily="34" charset="0"/>
                <a:ea typeface="Calibri" panose="020F0502020204030204" pitchFamily="34" charset="0"/>
                <a:cs typeface="Lotus" panose="00000400000000000000" pitchFamily="2" charset="-78"/>
              </a:rPr>
              <a:t>نمايد و اكرام </a:t>
            </a:r>
            <a:r>
              <a:rPr lang="fa-IR" sz="3200" dirty="0">
                <a:effectLst/>
                <a:latin typeface="Calibri" panose="020F0502020204030204" pitchFamily="34" charset="0"/>
                <a:ea typeface="Calibri" panose="020F0502020204030204" pitchFamily="34" charset="0"/>
                <a:cs typeface="Lotus" panose="00000400000000000000" pitchFamily="2" charset="-78"/>
              </a:rPr>
              <a:t>و </a:t>
            </a:r>
            <a:r>
              <a:rPr lang="fa-IR" sz="3200" dirty="0" smtClean="0">
                <a:effectLst/>
                <a:latin typeface="Calibri" panose="020F0502020204030204" pitchFamily="34" charset="0"/>
                <a:ea typeface="Calibri" panose="020F0502020204030204" pitchFamily="34" charset="0"/>
                <a:cs typeface="Lotus" panose="00000400000000000000" pitchFamily="2" charset="-78"/>
              </a:rPr>
              <a:t>انفاق نموده، </a:t>
            </a:r>
            <a:r>
              <a:rPr lang="fa-IR" sz="3200" dirty="0">
                <a:effectLst/>
                <a:latin typeface="Calibri" panose="020F0502020204030204" pitchFamily="34" charset="0"/>
                <a:ea typeface="Calibri" panose="020F0502020204030204" pitchFamily="34" charset="0"/>
                <a:cs typeface="Lotus" panose="00000400000000000000" pitchFamily="2" charset="-78"/>
              </a:rPr>
              <a:t>آخرت </a:t>
            </a:r>
            <a:r>
              <a:rPr lang="fa-IR" sz="3200" dirty="0" smtClean="0">
                <a:effectLst/>
                <a:latin typeface="Calibri" panose="020F0502020204030204" pitchFamily="34" charset="0"/>
                <a:ea typeface="Calibri" panose="020F0502020204030204" pitchFamily="34" charset="0"/>
                <a:cs typeface="Lotus" panose="00000400000000000000" pitchFamily="2" charset="-78"/>
              </a:rPr>
              <a:t>خود را پر </a:t>
            </a:r>
            <a:r>
              <a:rPr lang="fa-IR" sz="3200" dirty="0">
                <a:effectLst/>
                <a:latin typeface="Calibri" panose="020F0502020204030204" pitchFamily="34" charset="0"/>
                <a:ea typeface="Calibri" panose="020F0502020204030204" pitchFamily="34" charset="0"/>
                <a:cs typeface="Lotus" panose="00000400000000000000" pitchFamily="2" charset="-78"/>
              </a:rPr>
              <a:t>از خوراك‌هاي لذيذ </a:t>
            </a:r>
            <a:r>
              <a:rPr lang="fa-IR" sz="3200" dirty="0" smtClean="0">
                <a:effectLst/>
                <a:latin typeface="Calibri" panose="020F0502020204030204" pitchFamily="34" charset="0"/>
                <a:ea typeface="Calibri" panose="020F0502020204030204" pitchFamily="34" charset="0"/>
                <a:cs typeface="Lotus" panose="00000400000000000000" pitchFamily="2" charset="-78"/>
              </a:rPr>
              <a:t>كند.</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بيداري</a:t>
            </a:r>
            <a:r>
              <a:rPr lang="fa-IR" sz="3200" dirty="0">
                <a:effectLst/>
                <a:latin typeface="Calibri" panose="020F0502020204030204" pitchFamily="34" charset="0"/>
                <a:cs typeface="Lotus" panose="00000400000000000000" pitchFamily="2" charset="-78"/>
              </a:rPr>
              <a:t>: استراحت او در </a:t>
            </a:r>
            <a:r>
              <a:rPr lang="fa-IR" sz="3200" dirty="0" smtClean="0">
                <a:effectLst/>
                <a:latin typeface="Calibri" panose="020F0502020204030204" pitchFamily="34" charset="0"/>
                <a:cs typeface="Lotus" panose="00000400000000000000" pitchFamily="2" charset="-78"/>
              </a:rPr>
              <a:t>«انتظار </a:t>
            </a:r>
            <a:r>
              <a:rPr lang="fa-IR" sz="3200" dirty="0">
                <a:effectLst/>
                <a:latin typeface="Calibri" panose="020F0502020204030204" pitchFamily="34" charset="0"/>
                <a:cs typeface="Lotus" panose="00000400000000000000" pitchFamily="2" charset="-78"/>
              </a:rPr>
              <a:t>استراحت </a:t>
            </a:r>
            <a:r>
              <a:rPr lang="fa-IR" sz="3200" dirty="0" smtClean="0">
                <a:effectLst/>
                <a:latin typeface="Calibri" panose="020F0502020204030204" pitchFamily="34" charset="0"/>
                <a:cs typeface="Lotus" panose="00000400000000000000" pitchFamily="2" charset="-78"/>
              </a:rPr>
              <a:t>بي‌پايان» </a:t>
            </a:r>
            <a:r>
              <a:rPr lang="fa-IR" sz="3200" dirty="0">
                <a:effectLst/>
                <a:latin typeface="Calibri" panose="020F0502020204030204" pitchFamily="34" charset="0"/>
                <a:cs typeface="Lotus" panose="00000400000000000000" pitchFamily="2" charset="-78"/>
              </a:rPr>
              <a:t>اخروي خلاصه مي‌شود. لذا از بيدار بودن لذّت مي‌برد</a:t>
            </a:r>
            <a:r>
              <a:rPr lang="fa-IR" sz="3200" dirty="0" smtClean="0">
                <a:effectLst/>
                <a:latin typeface="Calibri" panose="020F0502020204030204" pitchFamily="34" charset="0"/>
                <a:cs typeface="Lotus" panose="00000400000000000000" pitchFamily="2" charset="-78"/>
              </a:rPr>
              <a:t>.</a:t>
            </a:r>
          </a:p>
          <a:p>
            <a:pPr algn="just">
              <a:lnSpc>
                <a:spcPct val="120000"/>
              </a:lnSpc>
            </a:pPr>
            <a:r>
              <a:rPr lang="fa-IR" sz="3200" dirty="0" smtClean="0">
                <a:effectLst/>
                <a:latin typeface="Calibri" panose="020F0502020204030204" pitchFamily="34" charset="0"/>
                <a:cs typeface="Lotus" panose="00000400000000000000" pitchFamily="2" charset="-78"/>
              </a:rPr>
              <a:t> </a:t>
            </a:r>
            <a:r>
              <a:rPr lang="fa-IR" sz="32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كار</a:t>
            </a:r>
            <a:r>
              <a:rPr lang="fa-IR" sz="3200" dirty="0">
                <a:effectLst/>
                <a:latin typeface="Calibri" panose="020F0502020204030204" pitchFamily="34" charset="0"/>
                <a:cs typeface="Lotus" panose="00000400000000000000" pitchFamily="2" charset="-78"/>
              </a:rPr>
              <a:t>: مي‌داند هر چه بيشتر كار </a:t>
            </a:r>
            <a:r>
              <a:rPr lang="fa-IR" sz="3200" dirty="0" smtClean="0">
                <a:effectLst/>
                <a:latin typeface="Calibri" panose="020F0502020204030204" pitchFamily="34" charset="0"/>
                <a:cs typeface="Lotus" panose="00000400000000000000" pitchFamily="2" charset="-78"/>
              </a:rPr>
              <a:t>و خدمت </a:t>
            </a:r>
            <a:r>
              <a:rPr lang="fa-IR" sz="3200" dirty="0">
                <a:effectLst/>
                <a:latin typeface="Calibri" panose="020F0502020204030204" pitchFamily="34" charset="0"/>
                <a:cs typeface="Lotus" panose="00000400000000000000" pitchFamily="2" charset="-78"/>
              </a:rPr>
              <a:t>نمايد، جسم سالم‌تري خداوند به او خواهد داد. زيرا سلامتي را نعمتي از جانب خداي متعال مي‌داند.</a:t>
            </a:r>
            <a:endParaRPr lang="fa-IR" sz="3200" dirty="0" smtClean="0">
              <a:effectLst/>
              <a:latin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33775096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مدل پيشنهادي</a:t>
            </a:r>
            <a:endParaRPr lang="fa-IR" dirty="0">
              <a:cs typeface="Zeytoon" panose="000004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Zeytoon" panose="00000400000000000000" pitchFamily="2" charset="-78"/>
              </a:rPr>
              <a:t>نقشه راهي براي دستيابي به معماري سبک زندگي اسلامي</a:t>
            </a:r>
            <a:endParaRPr lang="fa-IR" sz="2800" dirty="0">
              <a:cs typeface="Zeytoon" panose="00000400000000000000" pitchFamily="2" charset="-78"/>
            </a:endParaRPr>
          </a:p>
        </p:txBody>
      </p:sp>
    </p:spTree>
    <p:extLst>
      <p:ext uri="{BB962C8B-B14F-4D97-AF65-F5344CB8AC3E}">
        <p14:creationId xmlns:p14="http://schemas.microsoft.com/office/powerpoint/2010/main" val="2785013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5" name="Picture 4" descr="C:\Users\Test\Desktop\معماري نيازها (2).png"/>
          <p:cNvPicPr/>
          <p:nvPr/>
        </p:nvPicPr>
        <p:blipFill>
          <a:blip r:embed="rId2">
            <a:extLst>
              <a:ext uri="{28A0092B-C50C-407E-A947-70E740481C1C}">
                <a14:useLocalDpi xmlns:a14="http://schemas.microsoft.com/office/drawing/2010/main" val="0"/>
              </a:ext>
            </a:extLst>
          </a:blip>
          <a:srcRect/>
          <a:stretch>
            <a:fillRect/>
          </a:stretch>
        </p:blipFill>
        <p:spPr bwMode="auto">
          <a:xfrm>
            <a:off x="3652321" y="-40414"/>
            <a:ext cx="4876710" cy="6898414"/>
          </a:xfrm>
          <a:prstGeom prst="rect">
            <a:avLst/>
          </a:prstGeom>
          <a:noFill/>
          <a:ln>
            <a:noFill/>
          </a:ln>
        </p:spPr>
      </p:pic>
    </p:spTree>
    <p:extLst>
      <p:ext uri="{BB962C8B-B14F-4D97-AF65-F5344CB8AC3E}">
        <p14:creationId xmlns:p14="http://schemas.microsoft.com/office/powerpoint/2010/main" val="2933846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5" name="Picture 4" descr="C:\Users\Test\Desktop\معماري نيازها (2).png"/>
          <p:cNvPicPr/>
          <p:nvPr/>
        </p:nvPicPr>
        <p:blipFill rotWithShape="1">
          <a:blip r:embed="rId2">
            <a:extLst>
              <a:ext uri="{28A0092B-C50C-407E-A947-70E740481C1C}">
                <a14:useLocalDpi xmlns:a14="http://schemas.microsoft.com/office/drawing/2010/main" val="0"/>
              </a:ext>
            </a:extLst>
          </a:blip>
          <a:srcRect b="61829"/>
          <a:stretch/>
        </p:blipFill>
        <p:spPr bwMode="auto">
          <a:xfrm>
            <a:off x="425623" y="348344"/>
            <a:ext cx="11330106" cy="6117770"/>
          </a:xfrm>
          <a:prstGeom prst="rect">
            <a:avLst/>
          </a:prstGeom>
          <a:noFill/>
          <a:ln>
            <a:noFill/>
          </a:ln>
        </p:spPr>
      </p:pic>
    </p:spTree>
    <p:extLst>
      <p:ext uri="{BB962C8B-B14F-4D97-AF65-F5344CB8AC3E}">
        <p14:creationId xmlns:p14="http://schemas.microsoft.com/office/powerpoint/2010/main" val="2918862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5" name="Picture 4" descr="C:\Users\Test\Desktop\معماري نيازها (2).png"/>
          <p:cNvPicPr/>
          <p:nvPr/>
        </p:nvPicPr>
        <p:blipFill rotWithShape="1">
          <a:blip r:embed="rId2">
            <a:extLst>
              <a:ext uri="{28A0092B-C50C-407E-A947-70E740481C1C}">
                <a14:useLocalDpi xmlns:a14="http://schemas.microsoft.com/office/drawing/2010/main" val="0"/>
              </a:ext>
            </a:extLst>
          </a:blip>
          <a:srcRect t="26489" b="35340"/>
          <a:stretch/>
        </p:blipFill>
        <p:spPr bwMode="auto">
          <a:xfrm>
            <a:off x="425623" y="348344"/>
            <a:ext cx="11330106" cy="6117770"/>
          </a:xfrm>
          <a:prstGeom prst="rect">
            <a:avLst/>
          </a:prstGeom>
          <a:noFill/>
          <a:ln>
            <a:noFill/>
          </a:ln>
        </p:spPr>
      </p:pic>
    </p:spTree>
    <p:extLst>
      <p:ext uri="{BB962C8B-B14F-4D97-AF65-F5344CB8AC3E}">
        <p14:creationId xmlns:p14="http://schemas.microsoft.com/office/powerpoint/2010/main" val="34653625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5" name="Picture 4" descr="C:\Users\Test\Desktop\معماري نيازها (2).png"/>
          <p:cNvPicPr/>
          <p:nvPr/>
        </p:nvPicPr>
        <p:blipFill rotWithShape="1">
          <a:blip r:embed="rId2">
            <a:extLst>
              <a:ext uri="{28A0092B-C50C-407E-A947-70E740481C1C}">
                <a14:useLocalDpi xmlns:a14="http://schemas.microsoft.com/office/drawing/2010/main" val="0"/>
              </a:ext>
            </a:extLst>
          </a:blip>
          <a:srcRect t="54608" b="7221"/>
          <a:stretch/>
        </p:blipFill>
        <p:spPr bwMode="auto">
          <a:xfrm>
            <a:off x="425623" y="348344"/>
            <a:ext cx="11330106" cy="6117770"/>
          </a:xfrm>
          <a:prstGeom prst="rect">
            <a:avLst/>
          </a:prstGeom>
          <a:noFill/>
          <a:ln>
            <a:noFill/>
          </a:ln>
        </p:spPr>
      </p:pic>
    </p:spTree>
    <p:extLst>
      <p:ext uri="{BB962C8B-B14F-4D97-AF65-F5344CB8AC3E}">
        <p14:creationId xmlns:p14="http://schemas.microsoft.com/office/powerpoint/2010/main" val="6389185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dirty="0">
              <a:cs typeface="Zeytoon" panose="00000400000000000000" pitchFamily="2" charset="-78"/>
            </a:endParaRPr>
          </a:p>
        </p:txBody>
      </p:sp>
      <p:sp>
        <p:nvSpPr>
          <p:cNvPr id="2" name="Content Placeholder 1"/>
          <p:cNvSpPr>
            <a:spLocks noGrp="1"/>
          </p:cNvSpPr>
          <p:nvPr>
            <p:ph idx="1"/>
          </p:nvPr>
        </p:nvSpPr>
        <p:spPr/>
        <p:txBody>
          <a:bodyPr/>
          <a:lstStyle/>
          <a:p>
            <a:endParaRPr lang="fa-IR" dirty="0"/>
          </a:p>
        </p:txBody>
      </p:sp>
      <p:pic>
        <p:nvPicPr>
          <p:cNvPr id="6" name="Picture 5" descr="C:\Users\Test\Desktop\عملكردهاي انسان6.png"/>
          <p:cNvPicPr/>
          <p:nvPr/>
        </p:nvPicPr>
        <p:blipFill>
          <a:blip r:embed="rId2">
            <a:extLst>
              <a:ext uri="{28A0092B-C50C-407E-A947-70E740481C1C}">
                <a14:useLocalDpi xmlns:a14="http://schemas.microsoft.com/office/drawing/2010/main" val="0"/>
              </a:ext>
            </a:extLst>
          </a:blip>
          <a:srcRect/>
          <a:stretch>
            <a:fillRect/>
          </a:stretch>
        </p:blipFill>
        <p:spPr bwMode="auto">
          <a:xfrm>
            <a:off x="0" y="303012"/>
            <a:ext cx="12192000" cy="6298725"/>
          </a:xfrm>
          <a:prstGeom prst="rect">
            <a:avLst/>
          </a:prstGeom>
          <a:noFill/>
          <a:ln>
            <a:noFill/>
          </a:ln>
        </p:spPr>
      </p:pic>
    </p:spTree>
    <p:extLst>
      <p:ext uri="{BB962C8B-B14F-4D97-AF65-F5344CB8AC3E}">
        <p14:creationId xmlns:p14="http://schemas.microsoft.com/office/powerpoint/2010/main" val="24146160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نقش الگوها</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Autofit/>
          </a:bodyPr>
          <a:lstStyle/>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در </a:t>
            </a:r>
            <a:r>
              <a:rPr lang="fa-IR" sz="2800" dirty="0">
                <a:effectLst/>
                <a:latin typeface="Calibri" panose="020F0502020204030204" pitchFamily="34" charset="0"/>
                <a:ea typeface="Calibri" panose="020F0502020204030204" pitchFamily="34" charset="0"/>
                <a:cs typeface="Lotus" panose="00000400000000000000" pitchFamily="2" charset="-78"/>
              </a:rPr>
              <a:t>تعريف‌هايي كه از سبك زندگي شده است، به روشني رد پاي الگوها ديده مي‌شود. </a:t>
            </a:r>
            <a:endParaRPr lang="fa-IR" sz="28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سبك </a:t>
            </a:r>
            <a:r>
              <a:rPr lang="fa-IR" sz="2800" dirty="0">
                <a:effectLst/>
                <a:latin typeface="Calibri" panose="020F0502020204030204" pitchFamily="34" charset="0"/>
                <a:ea typeface="Calibri" panose="020F0502020204030204" pitchFamily="34" charset="0"/>
                <a:cs typeface="Lotus" panose="00000400000000000000" pitchFamily="2" charset="-78"/>
              </a:rPr>
              <a:t>زندگي در يك كلمه </a:t>
            </a:r>
            <a:r>
              <a:rPr lang="fa-IR" sz="24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الگوي انتخاب</a:t>
            </a:r>
            <a:r>
              <a:rPr lang="fa-IR" sz="2800" dirty="0">
                <a:effectLst/>
                <a:latin typeface="Calibri" panose="020F0502020204030204" pitchFamily="34" charset="0"/>
                <a:ea typeface="Calibri" panose="020F0502020204030204" pitchFamily="34" charset="0"/>
                <a:cs typeface="Lotus" panose="00000400000000000000" pitchFamily="2" charset="-78"/>
              </a:rPr>
              <a:t> است. </a:t>
            </a:r>
            <a:endParaRPr lang="fa-IR" sz="28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اين </a:t>
            </a:r>
            <a:r>
              <a:rPr lang="fa-IR" sz="2800" dirty="0">
                <a:effectLst/>
                <a:latin typeface="Calibri" panose="020F0502020204030204" pitchFamily="34" charset="0"/>
                <a:ea typeface="Calibri" panose="020F0502020204030204" pitchFamily="34" charset="0"/>
                <a:cs typeface="Lotus" panose="00000400000000000000" pitchFamily="2" charset="-78"/>
              </a:rPr>
              <a:t>انتخاب مي‌تواند در حوزه اعتقادات باشد كه </a:t>
            </a:r>
            <a:r>
              <a:rPr lang="fa-IR" sz="24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ارزش‌ها</a:t>
            </a:r>
            <a:r>
              <a:rPr lang="fa-IR" sz="2800" dirty="0">
                <a:effectLst/>
                <a:latin typeface="Calibri" panose="020F0502020204030204" pitchFamily="34" charset="0"/>
                <a:ea typeface="Calibri" panose="020F0502020204030204" pitchFamily="34" charset="0"/>
                <a:cs typeface="Lotus" panose="00000400000000000000" pitchFamily="2" charset="-78"/>
              </a:rPr>
              <a:t> را شكل دهد، </a:t>
            </a:r>
            <a:endParaRPr lang="fa-IR" sz="28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در </a:t>
            </a:r>
            <a:r>
              <a:rPr lang="fa-IR" sz="2800" dirty="0">
                <a:effectLst/>
                <a:latin typeface="Calibri" panose="020F0502020204030204" pitchFamily="34" charset="0"/>
                <a:ea typeface="Calibri" panose="020F0502020204030204" pitchFamily="34" charset="0"/>
                <a:cs typeface="Lotus" panose="00000400000000000000" pitchFamily="2" charset="-78"/>
              </a:rPr>
              <a:t>حوزه برخورد، تا </a:t>
            </a:r>
            <a:r>
              <a:rPr lang="fa-IR" sz="24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روابط اجتماعي </a:t>
            </a:r>
            <a:r>
              <a:rPr lang="fa-IR" sz="2800" dirty="0">
                <a:effectLst/>
                <a:latin typeface="Calibri" panose="020F0502020204030204" pitchFamily="34" charset="0"/>
                <a:ea typeface="Calibri" panose="020F0502020204030204" pitchFamily="34" charset="0"/>
                <a:cs typeface="Lotus" panose="00000400000000000000" pitchFamily="2" charset="-78"/>
              </a:rPr>
              <a:t>بسازد، </a:t>
            </a:r>
            <a:endParaRPr lang="fa-IR" sz="28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در </a:t>
            </a:r>
            <a:r>
              <a:rPr lang="fa-IR" sz="2800" dirty="0">
                <a:effectLst/>
                <a:latin typeface="Calibri" panose="020F0502020204030204" pitchFamily="34" charset="0"/>
                <a:ea typeface="Calibri" panose="020F0502020204030204" pitchFamily="34" charset="0"/>
                <a:cs typeface="Lotus" panose="00000400000000000000" pitchFamily="2" charset="-78"/>
              </a:rPr>
              <a:t>حوزه و قلمرو فعاليت‌ها كه داخل شود، </a:t>
            </a:r>
            <a:r>
              <a:rPr lang="fa-IR" sz="24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كار و فراغت </a:t>
            </a:r>
            <a:r>
              <a:rPr lang="fa-IR" sz="2800" dirty="0">
                <a:effectLst/>
                <a:latin typeface="Calibri" panose="020F0502020204030204" pitchFamily="34" charset="0"/>
                <a:ea typeface="Calibri" panose="020F0502020204030204" pitchFamily="34" charset="0"/>
                <a:cs typeface="Lotus" panose="00000400000000000000" pitchFamily="2" charset="-78"/>
              </a:rPr>
              <a:t>را مشحون مي‌كند. </a:t>
            </a:r>
            <a:endParaRPr lang="fa-IR" sz="28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2800" dirty="0" smtClean="0">
                <a:effectLst/>
                <a:latin typeface="Calibri" panose="020F0502020204030204" pitchFamily="34" charset="0"/>
                <a:ea typeface="Calibri" panose="020F0502020204030204" pitchFamily="34" charset="0"/>
                <a:cs typeface="Lotus" panose="00000400000000000000" pitchFamily="2" charset="-78"/>
              </a:rPr>
              <a:t> وقتي </a:t>
            </a:r>
            <a:r>
              <a:rPr lang="fa-IR" sz="2800" dirty="0">
                <a:effectLst/>
                <a:latin typeface="Calibri" panose="020F0502020204030204" pitchFamily="34" charset="0"/>
                <a:ea typeface="Calibri" panose="020F0502020204030204" pitchFamily="34" charset="0"/>
                <a:cs typeface="Lotus" panose="00000400000000000000" pitchFamily="2" charset="-78"/>
              </a:rPr>
              <a:t>با بازار كالا مواجه مي‌شود، </a:t>
            </a:r>
            <a:r>
              <a:rPr lang="fa-IR" sz="24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شيوه گزينش كالا و خدمات </a:t>
            </a:r>
            <a:r>
              <a:rPr lang="fa-IR" sz="2800" dirty="0">
                <a:effectLst/>
                <a:latin typeface="Calibri" panose="020F0502020204030204" pitchFamily="34" charset="0"/>
                <a:ea typeface="Calibri" panose="020F0502020204030204" pitchFamily="34" charset="0"/>
                <a:cs typeface="Lotus" panose="00000400000000000000" pitchFamily="2" charset="-78"/>
              </a:rPr>
              <a:t>را معنا مي‌نمايد.</a:t>
            </a:r>
            <a:endParaRPr lang="en-US"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4359689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طرح مسأله</a:t>
            </a:r>
            <a:endParaRPr lang="fa-IR" dirty="0">
              <a:cs typeface="Zeytoon" panose="00000400000000000000" pitchFamily="2" charset="-78"/>
            </a:endParaRPr>
          </a:p>
        </p:txBody>
      </p:sp>
      <p:sp>
        <p:nvSpPr>
          <p:cNvPr id="3" name="Subtitle 2"/>
          <p:cNvSpPr>
            <a:spLocks noGrp="1"/>
          </p:cNvSpPr>
          <p:nvPr>
            <p:ph type="subTitle" idx="1"/>
          </p:nvPr>
        </p:nvSpPr>
        <p:spPr/>
        <p:txBody>
          <a:bodyPr>
            <a:normAutofit/>
          </a:bodyPr>
          <a:lstStyle/>
          <a:p>
            <a:r>
              <a:rPr lang="fa-IR" sz="2800" dirty="0" smtClean="0">
                <a:cs typeface="Zeytoon" panose="00000400000000000000" pitchFamily="2" charset="-78"/>
              </a:rPr>
              <a:t>در مسير طراحي پروژه معماري سبک زندگي اسلامي</a:t>
            </a:r>
            <a:endParaRPr lang="fa-IR" sz="2800" dirty="0">
              <a:cs typeface="Zeytoon" panose="00000400000000000000" pitchFamily="2" charset="-78"/>
            </a:endParaRPr>
          </a:p>
        </p:txBody>
      </p:sp>
    </p:spTree>
    <p:extLst>
      <p:ext uri="{BB962C8B-B14F-4D97-AF65-F5344CB8AC3E}">
        <p14:creationId xmlns:p14="http://schemas.microsoft.com/office/powerpoint/2010/main" val="1147294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effectLst/>
                <a:latin typeface="Calibri" panose="020F0502020204030204" pitchFamily="34" charset="0"/>
                <a:ea typeface="Calibri" panose="020F0502020204030204" pitchFamily="34" charset="0"/>
                <a:cs typeface="Zeytoon" panose="00000400000000000000" pitchFamily="2" charset="-78"/>
              </a:rPr>
              <a:t>مسأله اول</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endParaRPr lang="fa-IR" sz="4000" dirty="0" smtClean="0">
              <a:effectLst/>
              <a:latin typeface="Calibri" panose="020F0502020204030204" pitchFamily="34" charset="0"/>
              <a:ea typeface="Calibri" panose="020F0502020204030204" pitchFamily="34" charset="0"/>
              <a:cs typeface="Lotus" panose="00000400000000000000" pitchFamily="2" charset="-78"/>
            </a:endParaRPr>
          </a:p>
          <a:p>
            <a:r>
              <a:rPr lang="fa-IR" sz="4000" dirty="0" smtClean="0">
                <a:effectLst/>
                <a:latin typeface="Calibri" panose="020F0502020204030204" pitchFamily="34" charset="0"/>
                <a:ea typeface="Calibri" panose="020F0502020204030204" pitchFamily="34" charset="0"/>
                <a:cs typeface="Lotus" panose="00000400000000000000" pitchFamily="2" charset="-78"/>
              </a:rPr>
              <a:t> سال‌ها </a:t>
            </a:r>
            <a:r>
              <a:rPr lang="fa-IR" sz="4000" dirty="0">
                <a:effectLst/>
                <a:latin typeface="Calibri" panose="020F0502020204030204" pitchFamily="34" charset="0"/>
                <a:ea typeface="Calibri" panose="020F0502020204030204" pitchFamily="34" charset="0"/>
                <a:cs typeface="Lotus" panose="00000400000000000000" pitchFamily="2" charset="-78"/>
              </a:rPr>
              <a:t>از انقلاب اسلامي ايران مي‌گذرد. </a:t>
            </a:r>
            <a:endParaRPr lang="fa-IR" sz="4000" dirty="0" smtClean="0">
              <a:effectLst/>
              <a:latin typeface="Calibri" panose="020F0502020204030204" pitchFamily="34" charset="0"/>
              <a:ea typeface="Calibri" panose="020F0502020204030204" pitchFamily="34" charset="0"/>
              <a:cs typeface="Lotus" panose="00000400000000000000" pitchFamily="2" charset="-78"/>
            </a:endParaRPr>
          </a:p>
          <a:p>
            <a:r>
              <a:rPr lang="fa-IR" sz="4000" dirty="0" smtClean="0">
                <a:effectLst/>
                <a:latin typeface="Calibri" panose="020F0502020204030204" pitchFamily="34" charset="0"/>
                <a:ea typeface="Calibri" panose="020F0502020204030204" pitchFamily="34" charset="0"/>
                <a:cs typeface="Lotus" panose="00000400000000000000" pitchFamily="2" charset="-78"/>
              </a:rPr>
              <a:t> به </a:t>
            </a:r>
            <a:r>
              <a:rPr lang="fa-IR" sz="4000" dirty="0">
                <a:effectLst/>
                <a:latin typeface="Calibri" panose="020F0502020204030204" pitchFamily="34" charset="0"/>
                <a:ea typeface="Calibri" panose="020F0502020204030204" pitchFamily="34" charset="0"/>
                <a:cs typeface="Lotus" panose="00000400000000000000" pitchFamily="2" charset="-78"/>
              </a:rPr>
              <a:t>نظر مي‌رسد آن‌چه از انقلاب توقع مي‌رفته واقع </a:t>
            </a:r>
            <a:r>
              <a:rPr lang="fa-IR" sz="4000" dirty="0" smtClean="0">
                <a:effectLst/>
                <a:latin typeface="Calibri" panose="020F0502020204030204" pitchFamily="34" charset="0"/>
                <a:ea typeface="Calibri" panose="020F0502020204030204" pitchFamily="34" charset="0"/>
                <a:cs typeface="Lotus" panose="00000400000000000000" pitchFamily="2" charset="-78"/>
              </a:rPr>
              <a:t>نشده. </a:t>
            </a:r>
          </a:p>
          <a:p>
            <a:r>
              <a:rPr lang="fa-IR" sz="4000" dirty="0" smtClean="0">
                <a:effectLst/>
                <a:latin typeface="Calibri" panose="020F0502020204030204" pitchFamily="34" charset="0"/>
                <a:ea typeface="Calibri" panose="020F0502020204030204" pitchFamily="34" charset="0"/>
                <a:cs typeface="Lotus" panose="00000400000000000000" pitchFamily="2" charset="-78"/>
              </a:rPr>
              <a:t> و </a:t>
            </a:r>
            <a:r>
              <a:rPr lang="fa-IR" sz="4000" dirty="0">
                <a:effectLst/>
                <a:latin typeface="Calibri" panose="020F0502020204030204" pitchFamily="34" charset="0"/>
                <a:ea typeface="Calibri" panose="020F0502020204030204" pitchFamily="34" charset="0"/>
                <a:cs typeface="Lotus" panose="00000400000000000000" pitchFamily="2" charset="-78"/>
              </a:rPr>
              <a:t>آن‌چه واقع شده مطلوب انقلاب و انقلابيون نبوده است.</a:t>
            </a:r>
            <a:endParaRPr lang="fa-IR" sz="4000" dirty="0"/>
          </a:p>
        </p:txBody>
      </p:sp>
    </p:spTree>
    <p:extLst>
      <p:ext uri="{BB962C8B-B14F-4D97-AF65-F5344CB8AC3E}">
        <p14:creationId xmlns:p14="http://schemas.microsoft.com/office/powerpoint/2010/main" val="32186209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55000" lnSpcReduction="20000"/>
          </a:bodyPr>
          <a:lstStyle/>
          <a:p>
            <a:pPr>
              <a:lnSpc>
                <a:spcPct val="120000"/>
              </a:lnSpc>
            </a:pPr>
            <a:r>
              <a:rPr lang="fa-IR" sz="4000" dirty="0" smtClean="0">
                <a:effectLst/>
                <a:latin typeface="Calibri" panose="020F0502020204030204" pitchFamily="34" charset="0"/>
                <a:ea typeface="Calibri" panose="020F0502020204030204" pitchFamily="34" charset="0"/>
                <a:cs typeface="Lotus" panose="00000400000000000000" pitchFamily="2" charset="-78"/>
              </a:rPr>
              <a:t>آيا </a:t>
            </a:r>
            <a:r>
              <a:rPr lang="fa-IR" sz="4000" dirty="0">
                <a:effectLst/>
                <a:latin typeface="Calibri" panose="020F0502020204030204" pitchFamily="34" charset="0"/>
                <a:ea typeface="Calibri" panose="020F0502020204030204" pitchFamily="34" charset="0"/>
                <a:cs typeface="Lotus" panose="00000400000000000000" pitchFamily="2" charset="-78"/>
              </a:rPr>
              <a:t>هدف از اين تحوّل، تغيير در «رفتار اجتماعي»؛ اعمّ از رفتار حاكميت و رفتار آحاد مردم در جامعه بوده است؟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تحوّل مطلوب، آن‌چه از انقلاب اسلامي توقع مي‌رفت، محقّق شده و به ثمر نشسته است؟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اگر نتيجه حاصل شده؛ چرا آثار آن در جامعه مشاهده نمي‌شود؟ چرا رهبري پيوسته تأكيد بر تحوّل در سبك زندگي و فرهنگ اجتماعي دارند؟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اگر نتيجه حاصل نشده؛ دليل چه بوده است؟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به چه دليل پس از گذشت سي سال از انقلاب همچنان رفتار اجتماعي اسلامي محقق نشده است؟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افراد مسئول در اين افزون بر سي سال خائن به اسلام و مغرض بوده‌اند؟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افراد مسئول علاقه‌مند به اسلام بوده، ولي شايستگي و صلاحيت تصدّي نداشته‌اند</a:t>
            </a:r>
            <a:r>
              <a:rPr lang="fa-IR" sz="4000" dirty="0" smtClean="0">
                <a:effectLst/>
                <a:latin typeface="Calibri" panose="020F0502020204030204" pitchFamily="34" charset="0"/>
                <a:ea typeface="Calibri" panose="020F0502020204030204" pitchFamily="34" charset="0"/>
                <a:cs typeface="Lotus" panose="00000400000000000000" pitchFamily="2" charset="-78"/>
              </a:rPr>
              <a:t>؟</a:t>
            </a:r>
            <a:endParaRPr lang="fa-IR" sz="40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13075195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Autofit/>
          </a:bodyPr>
          <a:lstStyle/>
          <a:p>
            <a:pPr>
              <a:lnSpc>
                <a:spcPct val="120000"/>
              </a:lnSpc>
            </a:pPr>
            <a:r>
              <a:rPr lang="fa-IR" sz="2200" dirty="0" smtClean="0">
                <a:effectLst/>
                <a:latin typeface="Calibri" panose="020F0502020204030204" pitchFamily="34" charset="0"/>
                <a:ea typeface="Calibri" panose="020F0502020204030204" pitchFamily="34" charset="0"/>
                <a:cs typeface="Lotus" panose="00000400000000000000" pitchFamily="2" charset="-78"/>
              </a:rPr>
              <a:t>آيا </a:t>
            </a:r>
            <a:r>
              <a:rPr lang="fa-IR" sz="2200" dirty="0">
                <a:effectLst/>
                <a:latin typeface="Calibri" panose="020F0502020204030204" pitchFamily="34" charset="0"/>
                <a:ea typeface="Calibri" panose="020F0502020204030204" pitchFamily="34" charset="0"/>
                <a:cs typeface="Lotus" panose="00000400000000000000" pitchFamily="2" charset="-78"/>
              </a:rPr>
              <a:t>افراد مسئول علاقه‌مند و شايسته بوده‌اند، لكن نرم‌افزار اداره نظام تغيير نكرده و همچنان غيراسلامي بوده، اسباب عدم تحوّل در فرهنگ نظام را فراهم نموده است؟</a:t>
            </a:r>
          </a:p>
          <a:p>
            <a:pPr>
              <a:lnSpc>
                <a:spcPct val="120000"/>
              </a:lnSpc>
            </a:pPr>
            <a:r>
              <a:rPr lang="fa-IR" sz="2200" dirty="0">
                <a:effectLst/>
                <a:latin typeface="Calibri" panose="020F0502020204030204" pitchFamily="34" charset="0"/>
                <a:ea typeface="Calibri" panose="020F0502020204030204" pitchFamily="34" charset="0"/>
                <a:cs typeface="Lotus" panose="00000400000000000000" pitchFamily="2" charset="-78"/>
              </a:rPr>
              <a:t>چرا و چگونه پس از انقلاب، با وجود رهبري امام(ره) و مقام معظم رهبري(حفظه‌الله) همچنان خائنين به اسلام بر دولت و مجلس و ساير مسندهاي حاكميت تكيه زده‌اند؟</a:t>
            </a:r>
          </a:p>
          <a:p>
            <a:pPr>
              <a:lnSpc>
                <a:spcPct val="120000"/>
              </a:lnSpc>
            </a:pPr>
            <a:r>
              <a:rPr lang="fa-IR" sz="2200" dirty="0">
                <a:effectLst/>
                <a:latin typeface="Calibri" panose="020F0502020204030204" pitchFamily="34" charset="0"/>
                <a:ea typeface="Calibri" panose="020F0502020204030204" pitchFamily="34" charset="0"/>
                <a:cs typeface="Lotus" panose="00000400000000000000" pitchFamily="2" charset="-78"/>
              </a:rPr>
              <a:t>آيا راهي وجود دارد بتوان جلوي تصدّيگري خائنين به اسلام و مغرضين را گرفت؟ آن را چيست؟</a:t>
            </a:r>
          </a:p>
          <a:p>
            <a:pPr>
              <a:lnSpc>
                <a:spcPct val="120000"/>
              </a:lnSpc>
            </a:pPr>
            <a:r>
              <a:rPr lang="fa-IR" sz="2200" dirty="0">
                <a:effectLst/>
                <a:latin typeface="Calibri" panose="020F0502020204030204" pitchFamily="34" charset="0"/>
                <a:ea typeface="Calibri" panose="020F0502020204030204" pitchFamily="34" charset="0"/>
                <a:cs typeface="Lotus" panose="00000400000000000000" pitchFamily="2" charset="-78"/>
              </a:rPr>
              <a:t>چه دلايلي وجود دارد كه افراد غيرشايسته متصدّي حاكميت نظام شده‌اند؟ آيا كوتاهي از مردم و تشخيص آن‌ها در انتخاب بوده است؟</a:t>
            </a:r>
          </a:p>
          <a:p>
            <a:pPr>
              <a:lnSpc>
                <a:spcPct val="120000"/>
              </a:lnSpc>
            </a:pPr>
            <a:r>
              <a:rPr lang="fa-IR" sz="2200" dirty="0">
                <a:effectLst/>
                <a:latin typeface="Calibri" panose="020F0502020204030204" pitchFamily="34" charset="0"/>
                <a:ea typeface="Calibri" panose="020F0502020204030204" pitchFamily="34" charset="0"/>
                <a:cs typeface="Lotus" panose="00000400000000000000" pitchFamily="2" charset="-78"/>
              </a:rPr>
              <a:t>آيا راهي وجود دارد كه بتوان شايستگان را بر مسند نشاند؟ آيا امكان دارد مردم در انتخابات فريفته نشوند و صحيح انتخاب نمايند؟ آيا ايراد از ساختار نظام انتخاباتي‌ست يا از ناآگاهي مردم</a:t>
            </a:r>
            <a:r>
              <a:rPr lang="fa-IR" sz="2200" dirty="0" smtClean="0">
                <a:effectLst/>
                <a:latin typeface="Calibri" panose="020F0502020204030204" pitchFamily="34" charset="0"/>
                <a:ea typeface="Calibri" panose="020F0502020204030204" pitchFamily="34" charset="0"/>
                <a:cs typeface="Lotus" panose="00000400000000000000" pitchFamily="2" charset="-78"/>
              </a:rPr>
              <a:t>؟</a:t>
            </a:r>
            <a:endParaRPr lang="fa-IR" sz="22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1830503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Autofit/>
          </a:bodyPr>
          <a:lstStyle/>
          <a:p>
            <a:pPr>
              <a:lnSpc>
                <a:spcPct val="120000"/>
              </a:lnSpc>
            </a:pPr>
            <a:r>
              <a:rPr lang="fa-IR" sz="2200" dirty="0" smtClean="0">
                <a:effectLst/>
                <a:latin typeface="Calibri" panose="020F0502020204030204" pitchFamily="34" charset="0"/>
                <a:ea typeface="Calibri" panose="020F0502020204030204" pitchFamily="34" charset="0"/>
                <a:cs typeface="Lotus" panose="00000400000000000000" pitchFamily="2" charset="-78"/>
              </a:rPr>
              <a:t>چرا </a:t>
            </a:r>
            <a:r>
              <a:rPr lang="fa-IR" sz="2200" dirty="0">
                <a:effectLst/>
                <a:latin typeface="Calibri" panose="020F0502020204030204" pitchFamily="34" charset="0"/>
                <a:ea typeface="Calibri" panose="020F0502020204030204" pitchFamily="34" charset="0"/>
                <a:cs typeface="Lotus" panose="00000400000000000000" pitchFamily="2" charset="-78"/>
              </a:rPr>
              <a:t>با وجود اين‌همه نهاد پژوهشي و مطالعات اسلامي، همچنان نرم‌افزار اداره نظام اسلامي توليد نشده است؟ كاستي و كوتاهي متوجه چيست؟</a:t>
            </a:r>
          </a:p>
          <a:p>
            <a:pPr>
              <a:lnSpc>
                <a:spcPct val="120000"/>
              </a:lnSpc>
            </a:pPr>
            <a:r>
              <a:rPr lang="fa-IR" sz="2200" dirty="0">
                <a:effectLst/>
                <a:latin typeface="Calibri" panose="020F0502020204030204" pitchFamily="34" charset="0"/>
                <a:ea typeface="Calibri" panose="020F0502020204030204" pitchFamily="34" charset="0"/>
                <a:cs typeface="Lotus" panose="00000400000000000000" pitchFamily="2" charset="-78"/>
              </a:rPr>
              <a:t>آيا تحوّل نرم‌افزار اداره نظام و شيوه و سبك مديريت نيازمند مديريت جديد معتقد به تحوّل است؟ </a:t>
            </a:r>
            <a:endParaRPr lang="fa-IR" sz="2200" dirty="0" smtClean="0">
              <a:effectLst/>
              <a:latin typeface="Calibri" panose="020F0502020204030204" pitchFamily="34" charset="0"/>
              <a:ea typeface="Calibri" panose="020F0502020204030204" pitchFamily="34" charset="0"/>
              <a:cs typeface="Lotus" panose="00000400000000000000" pitchFamily="2" charset="-78"/>
            </a:endParaRPr>
          </a:p>
          <a:p>
            <a:pPr>
              <a:lnSpc>
                <a:spcPct val="120000"/>
              </a:lnSpc>
            </a:pPr>
            <a:r>
              <a:rPr lang="fa-IR" sz="2200" dirty="0" smtClean="0">
                <a:effectLst/>
                <a:latin typeface="Calibri" panose="020F0502020204030204" pitchFamily="34" charset="0"/>
                <a:ea typeface="Calibri" panose="020F0502020204030204" pitchFamily="34" charset="0"/>
                <a:cs typeface="Lotus" panose="00000400000000000000" pitchFamily="2" charset="-78"/>
              </a:rPr>
              <a:t>آيا </a:t>
            </a:r>
            <a:r>
              <a:rPr lang="fa-IR" sz="2200" dirty="0">
                <a:effectLst/>
                <a:latin typeface="Calibri" panose="020F0502020204030204" pitchFamily="34" charset="0"/>
                <a:ea typeface="Calibri" panose="020F0502020204030204" pitchFamily="34" charset="0"/>
                <a:cs typeface="Lotus" panose="00000400000000000000" pitchFamily="2" charset="-78"/>
              </a:rPr>
              <a:t>اين به دور باطل نمي‌انجامد؟ </a:t>
            </a:r>
            <a:endParaRPr lang="fa-IR" sz="2200" dirty="0" smtClean="0">
              <a:effectLst/>
              <a:latin typeface="Calibri" panose="020F0502020204030204" pitchFamily="34" charset="0"/>
              <a:ea typeface="Calibri" panose="020F0502020204030204" pitchFamily="34" charset="0"/>
              <a:cs typeface="Lotus" panose="00000400000000000000" pitchFamily="2" charset="-78"/>
            </a:endParaRPr>
          </a:p>
          <a:p>
            <a:pPr>
              <a:lnSpc>
                <a:spcPct val="120000"/>
              </a:lnSpc>
            </a:pPr>
            <a:r>
              <a:rPr lang="fa-IR" sz="2200" dirty="0" smtClean="0">
                <a:effectLst/>
                <a:latin typeface="Calibri" panose="020F0502020204030204" pitchFamily="34" charset="0"/>
                <a:ea typeface="Calibri" panose="020F0502020204030204" pitchFamily="34" charset="0"/>
                <a:cs typeface="Lotus" panose="00000400000000000000" pitchFamily="2" charset="-78"/>
              </a:rPr>
              <a:t>محافظه‌كاري </a:t>
            </a:r>
            <a:r>
              <a:rPr lang="fa-IR" sz="2200" dirty="0">
                <a:effectLst/>
                <a:latin typeface="Calibri" panose="020F0502020204030204" pitchFamily="34" charset="0"/>
                <a:ea typeface="Calibri" panose="020F0502020204030204" pitchFamily="34" charset="0"/>
                <a:cs typeface="Lotus" panose="00000400000000000000" pitchFamily="2" charset="-78"/>
              </a:rPr>
              <a:t>مسئولان مانع تحوّل مي‌شود و عدم تحوّل سبب عدم توليد نرم‌افزار جديد و بدون نرم‌افزار جديدي براي اداره نظام، همان كاستي‌هاي گذشته ادامه مي‌يابد؟ </a:t>
            </a:r>
            <a:endParaRPr lang="fa-IR" sz="2200" dirty="0" smtClean="0">
              <a:effectLst/>
              <a:latin typeface="Calibri" panose="020F0502020204030204" pitchFamily="34" charset="0"/>
              <a:ea typeface="Calibri" panose="020F0502020204030204" pitchFamily="34" charset="0"/>
              <a:cs typeface="Lotus" panose="00000400000000000000" pitchFamily="2" charset="-78"/>
            </a:endParaRPr>
          </a:p>
          <a:p>
            <a:pPr>
              <a:lnSpc>
                <a:spcPct val="120000"/>
              </a:lnSpc>
            </a:pPr>
            <a:r>
              <a:rPr lang="fa-IR" sz="2200" dirty="0" smtClean="0">
                <a:effectLst/>
                <a:latin typeface="Calibri" panose="020F0502020204030204" pitchFamily="34" charset="0"/>
                <a:ea typeface="Calibri" panose="020F0502020204030204" pitchFamily="34" charset="0"/>
                <a:cs typeface="Lotus" panose="00000400000000000000" pitchFamily="2" charset="-78"/>
              </a:rPr>
              <a:t>آيا </a:t>
            </a:r>
            <a:r>
              <a:rPr lang="fa-IR" sz="2200" dirty="0">
                <a:effectLst/>
                <a:latin typeface="Calibri" panose="020F0502020204030204" pitchFamily="34" charset="0"/>
                <a:ea typeface="Calibri" panose="020F0502020204030204" pitchFamily="34" charset="0"/>
                <a:cs typeface="Lotus" panose="00000400000000000000" pitchFamily="2" charset="-78"/>
              </a:rPr>
              <a:t>راهي وجود دارد بتوان شيوه اداره نظام را تغيير داد، به نحوي كه اسلامي باشد و سازگار با اهداف انقلاب اسلامي؟</a:t>
            </a:r>
          </a:p>
        </p:txBody>
      </p:sp>
    </p:spTree>
    <p:extLst>
      <p:ext uri="{BB962C8B-B14F-4D97-AF65-F5344CB8AC3E}">
        <p14:creationId xmlns:p14="http://schemas.microsoft.com/office/powerpoint/2010/main" val="37564732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effectLst/>
                <a:latin typeface="Calibri" panose="020F0502020204030204" pitchFamily="34" charset="0"/>
                <a:ea typeface="Calibri" panose="020F0502020204030204" pitchFamily="34" charset="0"/>
                <a:cs typeface="Zeytoon" panose="00000400000000000000" pitchFamily="2" charset="-78"/>
              </a:rPr>
              <a:t>مسأله </a:t>
            </a:r>
            <a:r>
              <a:rPr lang="fa-IR" dirty="0" smtClean="0">
                <a:effectLst/>
                <a:latin typeface="Calibri" panose="020F0502020204030204" pitchFamily="34" charset="0"/>
                <a:ea typeface="Calibri" panose="020F0502020204030204" pitchFamily="34" charset="0"/>
                <a:cs typeface="Zeytoon" panose="00000400000000000000" pitchFamily="2" charset="-78"/>
              </a:rPr>
              <a:t>دوم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endParaRPr lang="fa-IR" sz="4000" dirty="0" smtClean="0">
              <a:effectLst/>
              <a:latin typeface="Calibri" panose="020F0502020204030204" pitchFamily="34" charset="0"/>
              <a:ea typeface="Calibri" panose="020F0502020204030204" pitchFamily="34" charset="0"/>
              <a:cs typeface="Lotus" panose="00000400000000000000" pitchFamily="2" charset="-78"/>
            </a:endParaRPr>
          </a:p>
          <a:p>
            <a:r>
              <a:rPr lang="fa-IR" sz="4000" dirty="0">
                <a:effectLst/>
                <a:latin typeface="Calibri" panose="020F0502020204030204" pitchFamily="34" charset="0"/>
                <a:ea typeface="Calibri" panose="020F0502020204030204" pitchFamily="34" charset="0"/>
                <a:cs typeface="Lotus" panose="00000400000000000000" pitchFamily="2" charset="-78"/>
              </a:rPr>
              <a:t> سبك زندگي مردم چگونه شكل </a:t>
            </a:r>
            <a:r>
              <a:rPr lang="fa-IR" sz="4000" dirty="0" smtClean="0">
                <a:effectLst/>
                <a:latin typeface="Calibri" panose="020F0502020204030204" pitchFamily="34" charset="0"/>
                <a:ea typeface="Calibri" panose="020F0502020204030204" pitchFamily="34" charset="0"/>
                <a:cs typeface="Lotus" panose="00000400000000000000" pitchFamily="2" charset="-78"/>
              </a:rPr>
              <a:t>مي‌گيرد؟</a:t>
            </a:r>
          </a:p>
          <a:p>
            <a:r>
              <a:rPr lang="fa-IR" sz="4000" dirty="0">
                <a:effectLst/>
                <a:latin typeface="Calibri" panose="020F0502020204030204" pitchFamily="34" charset="0"/>
                <a:ea typeface="Calibri" panose="020F0502020204030204" pitchFamily="34" charset="0"/>
                <a:cs typeface="Lotus" panose="00000400000000000000" pitchFamily="2" charset="-78"/>
              </a:rPr>
              <a:t> </a:t>
            </a:r>
            <a:r>
              <a:rPr lang="fa-IR" sz="4000" dirty="0" smtClean="0">
                <a:effectLst/>
                <a:latin typeface="Calibri" panose="020F0502020204030204" pitchFamily="34" charset="0"/>
                <a:ea typeface="Calibri" panose="020F0502020204030204" pitchFamily="34" charset="0"/>
                <a:cs typeface="Lotus" panose="00000400000000000000" pitchFamily="2" charset="-78"/>
              </a:rPr>
              <a:t>و </a:t>
            </a:r>
            <a:r>
              <a:rPr lang="fa-IR" sz="4000" dirty="0">
                <a:effectLst/>
                <a:latin typeface="Calibri" panose="020F0502020204030204" pitchFamily="34" charset="0"/>
                <a:ea typeface="Calibri" panose="020F0502020204030204" pitchFamily="34" charset="0"/>
                <a:cs typeface="Lotus" panose="00000400000000000000" pitchFamily="2" charset="-78"/>
              </a:rPr>
              <a:t>از كجا مي‌آيد</a:t>
            </a:r>
            <a:r>
              <a:rPr lang="fa-IR" sz="4000" dirty="0" smtClean="0">
                <a:effectLst/>
                <a:latin typeface="Calibri" panose="020F0502020204030204" pitchFamily="34" charset="0"/>
                <a:ea typeface="Calibri" panose="020F0502020204030204" pitchFamily="34" charset="0"/>
                <a:cs typeface="Lotus" panose="00000400000000000000" pitchFamily="2" charset="-78"/>
              </a:rPr>
              <a:t>؟</a:t>
            </a:r>
          </a:p>
          <a:p>
            <a:r>
              <a:rPr lang="fa-IR" sz="4000" dirty="0" smtClean="0">
                <a:effectLst/>
                <a:latin typeface="Calibri" panose="020F0502020204030204" pitchFamily="34" charset="0"/>
                <a:ea typeface="Calibri" panose="020F0502020204030204" pitchFamily="34" charset="0"/>
                <a:cs typeface="Lotus" panose="00000400000000000000" pitchFamily="2" charset="-78"/>
              </a:rPr>
              <a:t> چگونه </a:t>
            </a:r>
            <a:r>
              <a:rPr lang="fa-IR" sz="4000" dirty="0">
                <a:effectLst/>
                <a:latin typeface="Calibri" panose="020F0502020204030204" pitchFamily="34" charset="0"/>
                <a:ea typeface="Calibri" panose="020F0502020204030204" pitchFamily="34" charset="0"/>
                <a:cs typeface="Lotus" panose="00000400000000000000" pitchFamily="2" charset="-78"/>
              </a:rPr>
              <a:t>مي‌توانيم آن را تغيير دهيم؟</a:t>
            </a:r>
            <a:endParaRPr lang="fa-IR" sz="4000" dirty="0"/>
          </a:p>
        </p:txBody>
      </p:sp>
    </p:spTree>
    <p:extLst>
      <p:ext uri="{BB962C8B-B14F-4D97-AF65-F5344CB8AC3E}">
        <p14:creationId xmlns:p14="http://schemas.microsoft.com/office/powerpoint/2010/main" val="3037063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55000" lnSpcReduction="20000"/>
          </a:bodyPr>
          <a:lstStyle/>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مردم در افعال خود اختيار دارند و مجبور نيستند، لذا هر طور كه ميل و علاقه‌شان باشد رفتار مي‌كنند؟ يا مجبورند و بي‌اختيار از نظام اجتماعي تبعيّت مي‌نمايند؟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ميل و علاقه مردم در دست خودشان است، يا اين ميل و علاقه از ارزش‌هاي اجتماعي تأثير مي‌پذيرد؟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مردم نسبت به تشويق‌ها و توبيخ‌هاي اجتماعي واكنش مثبت نشان مي‌دهند و سعي مي‌كنند براي اين‌كه تحقير نشوند، مطابق سلايق اجتماعي و فرهنگي و عرفي عمل نمايند؟ يا طبيعت آن‌ها بر مقابله و مقاومت با عرف جامعه شكل گرفته و مستقل از نظر مردم ديگر عمل مي‌نمايند؟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تشويق‌ها و توبيخ‌ها، تحقيرها و تجليل‌هاي اجتماعي مبتني بر ارزش‌هاي فرهنگي هر جامعه و هر عرفي است، يا تابع خواست و اراده حاكمان جامعه؟</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گروه‌هاي مرجع هستند كه رفتارشان الگو شده و ارزش‌هاي فرهنگي را تغيير داده، بر رفتار مردم تأثير مي‌گذارد</a:t>
            </a:r>
            <a:r>
              <a:rPr lang="fa-IR" sz="4000" dirty="0" smtClean="0">
                <a:effectLst/>
                <a:latin typeface="Calibri" panose="020F0502020204030204" pitchFamily="34" charset="0"/>
                <a:ea typeface="Calibri" panose="020F0502020204030204" pitchFamily="34" charset="0"/>
                <a:cs typeface="Lotus" panose="00000400000000000000" pitchFamily="2" charset="-78"/>
              </a:rPr>
              <a:t>؟</a:t>
            </a:r>
            <a:endParaRPr lang="fa-IR" sz="40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5148322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Autofit/>
          </a:bodyPr>
          <a:lstStyle/>
          <a:p>
            <a:pPr>
              <a:lnSpc>
                <a:spcPct val="120000"/>
              </a:lnSpc>
            </a:pPr>
            <a:r>
              <a:rPr lang="fa-IR" dirty="0" smtClean="0">
                <a:effectLst/>
                <a:latin typeface="Calibri" panose="020F0502020204030204" pitchFamily="34" charset="0"/>
                <a:ea typeface="Calibri" panose="020F0502020204030204" pitchFamily="34" charset="0"/>
                <a:cs typeface="Lotus" panose="00000400000000000000" pitchFamily="2" charset="-78"/>
              </a:rPr>
              <a:t>يا </a:t>
            </a:r>
            <a:r>
              <a:rPr lang="fa-IR" dirty="0">
                <a:effectLst/>
                <a:latin typeface="Calibri" panose="020F0502020204030204" pitchFamily="34" charset="0"/>
                <a:ea typeface="Calibri" panose="020F0502020204030204" pitchFamily="34" charset="0"/>
                <a:cs typeface="Lotus" panose="00000400000000000000" pitchFamily="2" charset="-78"/>
              </a:rPr>
              <a:t>بالارفتن آگاهي‌هاي مردم از طريق آموزش‌هاي منظّم سبب تغيير رفتار آن‌ها و تغيير ارزش‌هاي فرهنگي شده و سبك زندگي را متحول مي‌كند؟</a:t>
            </a:r>
          </a:p>
          <a:p>
            <a:pPr>
              <a:lnSpc>
                <a:spcPct val="120000"/>
              </a:lnSpc>
            </a:pPr>
            <a:r>
              <a:rPr lang="fa-IR" dirty="0">
                <a:effectLst/>
                <a:latin typeface="Calibri" panose="020F0502020204030204" pitchFamily="34" charset="0"/>
                <a:ea typeface="Calibri" panose="020F0502020204030204" pitchFamily="34" charset="0"/>
                <a:cs typeface="Lotus" panose="00000400000000000000" pitchFamily="2" charset="-78"/>
              </a:rPr>
              <a:t>چرا سبك زندگي مردم ايران در سال‌هاي اخير مسيري متفاوت از انقلاب اسلامي پيش گرفته است؟</a:t>
            </a:r>
          </a:p>
          <a:p>
            <a:pPr>
              <a:lnSpc>
                <a:spcPct val="120000"/>
              </a:lnSpc>
            </a:pPr>
            <a:r>
              <a:rPr lang="fa-IR" dirty="0">
                <a:effectLst/>
                <a:latin typeface="Calibri" panose="020F0502020204030204" pitchFamily="34" charset="0"/>
                <a:ea typeface="Calibri" panose="020F0502020204030204" pitchFamily="34" charset="0"/>
                <a:cs typeface="Lotus" panose="00000400000000000000" pitchFamily="2" charset="-78"/>
              </a:rPr>
              <a:t>آيا آگاهي‌هاي كافي و اطلاعات مورد نياز براي تشخيص صحيح از سقيم به آن‌ها داده نشده است؟</a:t>
            </a:r>
          </a:p>
          <a:p>
            <a:pPr>
              <a:lnSpc>
                <a:spcPct val="120000"/>
              </a:lnSpc>
            </a:pPr>
            <a:r>
              <a:rPr lang="fa-IR" dirty="0">
                <a:effectLst/>
                <a:latin typeface="Calibri" panose="020F0502020204030204" pitchFamily="34" charset="0"/>
                <a:ea typeface="Calibri" panose="020F0502020204030204" pitchFamily="34" charset="0"/>
                <a:cs typeface="Lotus" panose="00000400000000000000" pitchFamily="2" charset="-78"/>
              </a:rPr>
              <a:t>آيا گروه‌هاي مرجع، آنان‌كه مردم رفتارشان را از ايشان مي‌گيرند، صحيح رفتار نكرده‌اند و سبك زندگي‌شان با ارزش‌هاي انقلاب ناهماهنگ بوده است؟</a:t>
            </a:r>
          </a:p>
          <a:p>
            <a:pPr>
              <a:lnSpc>
                <a:spcPct val="120000"/>
              </a:lnSpc>
            </a:pPr>
            <a:r>
              <a:rPr lang="fa-IR" dirty="0">
                <a:effectLst/>
                <a:latin typeface="Calibri" panose="020F0502020204030204" pitchFamily="34" charset="0"/>
                <a:ea typeface="Calibri" panose="020F0502020204030204" pitchFamily="34" charset="0"/>
                <a:cs typeface="Lotus" panose="00000400000000000000" pitchFamily="2" charset="-78"/>
              </a:rPr>
              <a:t>آيا اشتباهات رفتاري و عملكردي گروه‌هاي مرجع انقلاب، سبب كاهش اعتبار اجتماعي و عرفي آنان شده و مردم الگوهاي خود را تغيير داده، مرجعيّت رفتاري از گروه‌هاي شاخص انقلابي به گروه‌هاي غيرهماهنگ با ارزش‌هاي انقلاب منتقل گشته است؟</a:t>
            </a:r>
          </a:p>
          <a:p>
            <a:pPr>
              <a:lnSpc>
                <a:spcPct val="120000"/>
              </a:lnSpc>
            </a:pPr>
            <a:r>
              <a:rPr lang="fa-IR" dirty="0">
                <a:effectLst/>
                <a:latin typeface="Calibri" panose="020F0502020204030204" pitchFamily="34" charset="0"/>
                <a:ea typeface="Calibri" panose="020F0502020204030204" pitchFamily="34" charset="0"/>
                <a:cs typeface="Lotus" panose="00000400000000000000" pitchFamily="2" charset="-78"/>
              </a:rPr>
              <a:t>چه فرد يا نهادي مسئول آگاه‌سازي مردم است؟ به چه دليل آگاهي‌هاي كافي ارائه نشده است</a:t>
            </a:r>
            <a:r>
              <a:rPr lang="fa-IR" dirty="0" smtClean="0">
                <a:effectLst/>
                <a:latin typeface="Calibri" panose="020F0502020204030204" pitchFamily="34" charset="0"/>
                <a:ea typeface="Calibri" panose="020F0502020204030204" pitchFamily="34" charset="0"/>
                <a:cs typeface="Lotus" panose="00000400000000000000" pitchFamily="2" charset="-78"/>
              </a:rPr>
              <a:t>؟</a:t>
            </a:r>
            <a:endParaRPr lang="fa-IR"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9407759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55000" lnSpcReduction="20000"/>
          </a:bodyPr>
          <a:lstStyle/>
          <a:p>
            <a:pPr>
              <a:lnSpc>
                <a:spcPct val="120000"/>
              </a:lnSpc>
            </a:pPr>
            <a:r>
              <a:rPr lang="fa-IR" sz="4000" dirty="0" smtClean="0">
                <a:effectLst/>
                <a:latin typeface="Calibri" panose="020F0502020204030204" pitchFamily="34" charset="0"/>
                <a:ea typeface="Calibri" panose="020F0502020204030204" pitchFamily="34" charset="0"/>
                <a:cs typeface="Lotus" panose="00000400000000000000" pitchFamily="2" charset="-78"/>
              </a:rPr>
              <a:t>به </a:t>
            </a:r>
            <a:r>
              <a:rPr lang="fa-IR" sz="4000" dirty="0">
                <a:effectLst/>
                <a:latin typeface="Calibri" panose="020F0502020204030204" pitchFamily="34" charset="0"/>
                <a:ea typeface="Calibri" panose="020F0502020204030204" pitchFamily="34" charset="0"/>
                <a:cs typeface="Lotus" panose="00000400000000000000" pitchFamily="2" charset="-78"/>
              </a:rPr>
              <a:t>چه طريق، با چه ابزارهايي، توسط چه افراد يا گروه‌هايي بايد دانايي و آگاهي مردم را ارتقاء بخشيد؟ چه نهادهاي آموزشي يا رسانه‌اي در اين كار دخيل هستند؟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ريشه رفتار گروه‌هاي مرجع چيست؟ آنان الگوهاي رفتاري خويش را از كجا مي‌آورند؟ اين گروه‌ها را چگونه مي‌توان شناسايي كرد؟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چگونه مي‌توان رفتار گروه‌هاي مرجع را تغيير داد، تا سبك زندگي افراد جامعه تغيير نمايد؟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چه اشتباهاتي سبب بي‌اعتباري گروه‌هاي مرجع انقلابي و تغيير مرجعيّت در سبك زندگي به گروه‌هاي غيرموجّه شده است؟ جنس اين اشتباهات «سياسي»ست؟ يا ناشي از «بي‌عدالتي‌هاي اقتصادي»ست؟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چگونه مي‌توان مرجعيّت در سبك زندگي را به گروه‌هاي موجّه باز گرداند؟ و به چه ترتيبي مي‌توان مانع بي‌اعتباري اين گروه‌ها گرديد؟</a:t>
            </a:r>
          </a:p>
        </p:txBody>
      </p:sp>
    </p:spTree>
    <p:extLst>
      <p:ext uri="{BB962C8B-B14F-4D97-AF65-F5344CB8AC3E}">
        <p14:creationId xmlns:p14="http://schemas.microsoft.com/office/powerpoint/2010/main" val="42151082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effectLst/>
                <a:latin typeface="Calibri" panose="020F0502020204030204" pitchFamily="34" charset="0"/>
                <a:ea typeface="Calibri" panose="020F0502020204030204" pitchFamily="34" charset="0"/>
                <a:cs typeface="Zeytoon" panose="00000400000000000000" pitchFamily="2" charset="-78"/>
              </a:rPr>
              <a:t>مسأله </a:t>
            </a:r>
            <a:r>
              <a:rPr lang="fa-IR" dirty="0" smtClean="0">
                <a:effectLst/>
                <a:latin typeface="Calibri" panose="020F0502020204030204" pitchFamily="34" charset="0"/>
                <a:ea typeface="Calibri" panose="020F0502020204030204" pitchFamily="34" charset="0"/>
                <a:cs typeface="Zeytoon" panose="00000400000000000000" pitchFamily="2" charset="-78"/>
              </a:rPr>
              <a:t>سوم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endParaRPr lang="fa-IR" sz="4000" dirty="0" smtClean="0">
              <a:effectLst/>
              <a:latin typeface="Calibri" panose="020F0502020204030204" pitchFamily="34" charset="0"/>
              <a:ea typeface="Calibri" panose="020F0502020204030204" pitchFamily="34" charset="0"/>
              <a:cs typeface="Lotus" panose="00000400000000000000" pitchFamily="2" charset="-78"/>
            </a:endParaRPr>
          </a:p>
          <a:p>
            <a:r>
              <a:rPr lang="fa-IR" sz="4000" dirty="0">
                <a:effectLst/>
                <a:latin typeface="Calibri" panose="020F0502020204030204" pitchFamily="34" charset="0"/>
                <a:ea typeface="Calibri" panose="020F0502020204030204" pitchFamily="34" charset="0"/>
                <a:cs typeface="Lotus" panose="00000400000000000000" pitchFamily="2" charset="-78"/>
              </a:rPr>
              <a:t> تكليف ما </a:t>
            </a:r>
            <a:r>
              <a:rPr lang="fa-IR" sz="4000" dirty="0" smtClean="0">
                <a:effectLst/>
                <a:latin typeface="Calibri" panose="020F0502020204030204" pitchFamily="34" charset="0"/>
                <a:ea typeface="Calibri" panose="020F0502020204030204" pitchFamily="34" charset="0"/>
                <a:cs typeface="Lotus" panose="00000400000000000000" pitchFamily="2" charset="-78"/>
              </a:rPr>
              <a:t>چيست؟</a:t>
            </a:r>
            <a:endParaRPr lang="fa-IR" sz="4000" dirty="0"/>
          </a:p>
        </p:txBody>
      </p:sp>
    </p:spTree>
    <p:extLst>
      <p:ext uri="{BB962C8B-B14F-4D97-AF65-F5344CB8AC3E}">
        <p14:creationId xmlns:p14="http://schemas.microsoft.com/office/powerpoint/2010/main" val="200362343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Zeytoon" panose="00000400000000000000" pitchFamily="2" charset="-78"/>
              </a:rPr>
              <a:t>نقش گروه‌هاي مرجع</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Autofit/>
          </a:bodyPr>
          <a:lstStyle/>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در </a:t>
            </a:r>
            <a:r>
              <a:rPr lang="fa-IR" sz="3200" dirty="0">
                <a:effectLst/>
                <a:latin typeface="Calibri" panose="020F0502020204030204" pitchFamily="34" charset="0"/>
                <a:ea typeface="Calibri" panose="020F0502020204030204" pitchFamily="34" charset="0"/>
                <a:cs typeface="Lotus" panose="00000400000000000000" pitchFamily="2" charset="-78"/>
              </a:rPr>
              <a:t>تعريف سبك زندگي از گروه‌هاي مرجع سخن به ميان آمده است، </a:t>
            </a:r>
          </a:p>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از </a:t>
            </a:r>
            <a:r>
              <a:rPr lang="fa-IR" sz="3200" dirty="0">
                <a:effectLst/>
                <a:latin typeface="Calibri" panose="020F0502020204030204" pitchFamily="34" charset="0"/>
                <a:ea typeface="Calibri" panose="020F0502020204030204" pitchFamily="34" charset="0"/>
                <a:cs typeface="Lotus" panose="00000400000000000000" pitchFamily="2" charset="-78"/>
              </a:rPr>
              <a:t>فرهنگ، از خانواده، از جامعه. </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تمام </a:t>
            </a:r>
            <a:r>
              <a:rPr lang="fa-IR" sz="3200" dirty="0">
                <a:effectLst/>
                <a:latin typeface="Calibri" panose="020F0502020204030204" pitchFamily="34" charset="0"/>
                <a:ea typeface="Calibri" panose="020F0502020204030204" pitchFamily="34" charset="0"/>
                <a:cs typeface="Lotus" panose="00000400000000000000" pitchFamily="2" charset="-78"/>
              </a:rPr>
              <a:t>عناصري كه در فرد نفوذ دارند و وي را تحت تأثير قرار مي‌دهند. </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هر </a:t>
            </a:r>
            <a:r>
              <a:rPr lang="fa-IR" sz="3200" dirty="0">
                <a:effectLst/>
                <a:latin typeface="Calibri" panose="020F0502020204030204" pitchFamily="34" charset="0"/>
                <a:ea typeface="Calibri" panose="020F0502020204030204" pitchFamily="34" charset="0"/>
                <a:cs typeface="Lotus" panose="00000400000000000000" pitchFamily="2" charset="-78"/>
              </a:rPr>
              <a:t>فرد معمولاً الگوي انتخاب خود را از الگوهايش اخذ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مي‌نمايد؛ </a:t>
            </a:r>
            <a:r>
              <a:rPr lang="fa-IR" sz="2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الگوهاي اجتماعي</a:t>
            </a:r>
            <a:r>
              <a:rPr lang="fa-IR" sz="3200" dirty="0">
                <a:effectLst/>
                <a:latin typeface="Calibri" panose="020F0502020204030204" pitchFamily="34" charset="0"/>
                <a:ea typeface="Calibri" panose="020F0502020204030204" pitchFamily="34" charset="0"/>
                <a:cs typeface="Lotus" panose="00000400000000000000" pitchFamily="2" charset="-78"/>
              </a:rPr>
              <a:t> و اسوه‌ها، اسطوره‌ها و قهرمان‌ها، نخبگان و اليت‌ها در جامعه.</a:t>
            </a:r>
            <a:endParaRPr lang="en-US" sz="24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27721108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70000" lnSpcReduction="20000"/>
          </a:bodyPr>
          <a:lstStyle/>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رسيدن به پاسخ نظري براي مسائل پيش‌گفته نيازمند مطالعات مباني نظري اسلامي‌ست؟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چنين مطالعاتي تا كنون انجام شده و به سرانجام رسيده است؟ آيا دستآورد آماده نظري‌اي وجود دارد كه به پرسش‌هاي مبنايي ما در سبك زندگي اسلامي پاسخ گويد؟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رسيدن به گريزگاه عملي براي حل مشكلات فعلي رفتار اجتماعي جامعه ايراني نيازمند بررسي ميداني واقعيت‌هاي رفتاري جامعه است؟ يا بي‌نياز از آن مي‌توان به راه‌حل رسيد؟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اگر يافتن گريزگاه عملي نيازمند پيمايش و تحقيقات ميداني‌ست، آيا چنين پژوهش‌هايي تا به حال انجام شده و نتيجه روشن، قابل اعتماد و راهگشايي در دست است</a:t>
            </a:r>
            <a:r>
              <a:rPr lang="fa-IR" sz="4000" dirty="0" smtClean="0">
                <a:effectLst/>
                <a:latin typeface="Calibri" panose="020F0502020204030204" pitchFamily="34" charset="0"/>
                <a:ea typeface="Calibri" panose="020F0502020204030204" pitchFamily="34" charset="0"/>
                <a:cs typeface="Lotus" panose="00000400000000000000" pitchFamily="2" charset="-78"/>
              </a:rPr>
              <a:t>؟</a:t>
            </a:r>
            <a:endParaRPr lang="fa-IR" sz="4000" dirty="0">
              <a:effectLst/>
              <a:latin typeface="Calibri" panose="020F0502020204030204" pitchFamily="34" charset="0"/>
              <a:ea typeface="Calibri" panose="020F0502020204030204" pitchFamily="34" charset="0"/>
              <a:cs typeface="Lotus" panose="00000400000000000000" pitchFamily="2" charset="-78"/>
            </a:endParaRPr>
          </a:p>
        </p:txBody>
      </p:sp>
    </p:spTree>
    <p:extLst>
      <p:ext uri="{BB962C8B-B14F-4D97-AF65-F5344CB8AC3E}">
        <p14:creationId xmlns:p14="http://schemas.microsoft.com/office/powerpoint/2010/main" val="838228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ea typeface="Calibri" panose="020F0502020204030204" pitchFamily="34" charset="0"/>
                <a:cs typeface="Zeytoon" panose="00000400000000000000" pitchFamily="2" charset="-78"/>
              </a:rPr>
              <a:t>پرسش‌هاي مهم</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77500" lnSpcReduction="20000"/>
          </a:bodyPr>
          <a:lstStyle/>
          <a:p>
            <a:pPr>
              <a:lnSpc>
                <a:spcPct val="120000"/>
              </a:lnSpc>
            </a:pPr>
            <a:r>
              <a:rPr lang="fa-IR" sz="4000" dirty="0" smtClean="0">
                <a:effectLst/>
                <a:latin typeface="Calibri" panose="020F0502020204030204" pitchFamily="34" charset="0"/>
                <a:ea typeface="Calibri" panose="020F0502020204030204" pitchFamily="34" charset="0"/>
                <a:cs typeface="Lotus" panose="00000400000000000000" pitchFamily="2" charset="-78"/>
              </a:rPr>
              <a:t>بر </a:t>
            </a:r>
            <a:r>
              <a:rPr lang="fa-IR" sz="4000" dirty="0">
                <a:effectLst/>
                <a:latin typeface="Calibri" panose="020F0502020204030204" pitchFamily="34" charset="0"/>
                <a:ea typeface="Calibri" panose="020F0502020204030204" pitchFamily="34" charset="0"/>
                <a:cs typeface="Lotus" panose="00000400000000000000" pitchFamily="2" charset="-78"/>
              </a:rPr>
              <a:t>فرض وجود مباني نظري و راهكارهاي عملي، اكنون چگونه مي‌توانيم دست به كار شده و سبك زندگي را متحول نماييم؟</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آيا در صورت فقدان مباني نظري متقن و راهكارهاي عملي قابل اعتماد، مي‌توانيم مسيري موقتي را در پيش گرفته و براي تحوّل سبك زندگي اقدام نماييم؟</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اگر بدون مباني نظري و راهكارهاي عملي نمي‌توانيم دست به كار شويم، آيا بايد منتظر بمانيم تا نهادهاي متولّي اين مواد اوليه را تدارك نمايند، يا بايد خود نسبت به پژوهش و توليد آن‌ها اقدام كنيم؟</a:t>
            </a:r>
          </a:p>
        </p:txBody>
      </p:sp>
    </p:spTree>
    <p:extLst>
      <p:ext uri="{BB962C8B-B14F-4D97-AF65-F5344CB8AC3E}">
        <p14:creationId xmlns:p14="http://schemas.microsoft.com/office/powerpoint/2010/main" val="296652841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Zeytoon" panose="00000400000000000000" pitchFamily="2" charset="-78"/>
              </a:rPr>
              <a:t>فرضيه‌هاي پژوهش</a:t>
            </a:r>
            <a:endParaRPr lang="fa-IR" dirty="0">
              <a:cs typeface="Zeytoon" panose="00000400000000000000" pitchFamily="2" charset="-78"/>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6157600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محوريّت نيازها در سبك زندگي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85000" lnSpcReduction="10000"/>
          </a:bodyPr>
          <a:lstStyle/>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انسان بماهو انسان نيازهايي دارد كه دو ساحت دنيا و آخرت او را پوشش مي‌دهد.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او براي رفع اين‌ نيازها به عملكردهايي فردي و اجتماعي مبادرت مي‌ورزد.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بعضي از اين عملكردها را شارع و بعضي ديگر را گروهي از افراد توانمند جامعه ابداع نموده‌اند.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اين عملكردها در كنار يكديگر، سبك زندگي انسان را تشكيل مي‌دهند.</a:t>
            </a:r>
          </a:p>
        </p:txBody>
      </p:sp>
    </p:spTree>
    <p:extLst>
      <p:ext uri="{BB962C8B-B14F-4D97-AF65-F5344CB8AC3E}">
        <p14:creationId xmlns:p14="http://schemas.microsoft.com/office/powerpoint/2010/main" val="19178636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گروه‌هاي مرجع در سبك زندگي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77500" lnSpcReduction="20000"/>
          </a:bodyPr>
          <a:lstStyle/>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آن گروه كه نخبگان يا خواصّ ناميده مي‌شوند، به دليل «موفقيت» مورد تبعيّت قرار مي‌گيرند.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هر انسان از فردي تبعيّت مي‏كند كه «كمالي» را در وي مشاهده مي‌نمايد كه در خود نمي‌بيند.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موفقيت‌ها در ساحت دنيا و آخرت، شاخص وجود كمال در فرد خاصّ است.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هر انسان بر اساس نظام ارزشي خود «كمال» و «نقص» را معنا مي‌نمايد.</a:t>
            </a:r>
          </a:p>
        </p:txBody>
      </p:sp>
    </p:spTree>
    <p:extLst>
      <p:ext uri="{BB962C8B-B14F-4D97-AF65-F5344CB8AC3E}">
        <p14:creationId xmlns:p14="http://schemas.microsoft.com/office/powerpoint/2010/main" val="31540092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شيوه تغيير سبك زندگي</a:t>
            </a:r>
            <a:endParaRPr lang="fa-IR" dirty="0">
              <a:cs typeface="Zeytoon" panose="00000400000000000000" pitchFamily="2" charset="-78"/>
            </a:endParaRPr>
          </a:p>
        </p:txBody>
      </p:sp>
      <p:sp>
        <p:nvSpPr>
          <p:cNvPr id="2" name="Content Placeholder 1"/>
          <p:cNvSpPr>
            <a:spLocks noGrp="1"/>
          </p:cNvSpPr>
          <p:nvPr>
            <p:ph idx="1"/>
          </p:nvPr>
        </p:nvSpPr>
        <p:spPr/>
        <p:txBody>
          <a:bodyPr>
            <a:normAutofit/>
          </a:bodyPr>
          <a:lstStyle/>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يا خواصّ و گروه‌هاي مرجع بايد سبك زندگي خود را تغيير دهند.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يا گروه‌هاي مرجع جديدي جايگزين گروه‌هاي فعلي شوند.</a:t>
            </a:r>
          </a:p>
        </p:txBody>
      </p:sp>
    </p:spTree>
    <p:extLst>
      <p:ext uri="{BB962C8B-B14F-4D97-AF65-F5344CB8AC3E}">
        <p14:creationId xmlns:p14="http://schemas.microsoft.com/office/powerpoint/2010/main" val="16877501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شيوه طراحي سبك زندگي گروه‌هاي مرجع</a:t>
            </a:r>
            <a:endParaRPr lang="fa-IR" dirty="0">
              <a:cs typeface="Zeytoon" panose="00000400000000000000" pitchFamily="2" charset="-78"/>
            </a:endParaRPr>
          </a:p>
        </p:txBody>
      </p:sp>
      <p:sp>
        <p:nvSpPr>
          <p:cNvPr id="2" name="Content Placeholder 1"/>
          <p:cNvSpPr>
            <a:spLocks noGrp="1"/>
          </p:cNvSpPr>
          <p:nvPr>
            <p:ph idx="1"/>
          </p:nvPr>
        </p:nvSpPr>
        <p:spPr/>
        <p:txBody>
          <a:bodyPr>
            <a:normAutofit lnSpcReduction="10000"/>
          </a:bodyPr>
          <a:lstStyle/>
          <a:p>
            <a:pPr marL="36900" indent="0">
              <a:lnSpc>
                <a:spcPct val="120000"/>
              </a:lnSpc>
              <a:buNone/>
            </a:pPr>
            <a:r>
              <a:rPr lang="fa-IR" sz="4000" dirty="0">
                <a:effectLst/>
                <a:latin typeface="Calibri" panose="020F0502020204030204" pitchFamily="34" charset="0"/>
                <a:ea typeface="Calibri" panose="020F0502020204030204" pitchFamily="34" charset="0"/>
                <a:cs typeface="Lotus" panose="00000400000000000000" pitchFamily="2" charset="-78"/>
              </a:rPr>
              <a:t>دستورالعمل سبك زندگي گروه‌هاي مرجع را بايد به نحوي استخراج نمود كه:</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پاسخگوي تمامي نيازهاي انسان باشد؛ دنيا و آخرت.</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مبني بر عملكردهاي جديدي باشد، متفاوت با آن‌چه امروز رفتار </a:t>
            </a:r>
            <a:r>
              <a:rPr lang="fa-IR" sz="4000" dirty="0" smtClean="0">
                <a:effectLst/>
                <a:latin typeface="Calibri" panose="020F0502020204030204" pitchFamily="34" charset="0"/>
                <a:ea typeface="Calibri" panose="020F0502020204030204" pitchFamily="34" charset="0"/>
                <a:cs typeface="Lotus" panose="00000400000000000000" pitchFamily="2" charset="-78"/>
              </a:rPr>
              <a:t>مي‌كنند</a:t>
            </a:r>
            <a:r>
              <a:rPr lang="fa-IR" sz="4000" dirty="0">
                <a:effectLst/>
                <a:latin typeface="Calibri" panose="020F0502020204030204" pitchFamily="34" charset="0"/>
                <a:ea typeface="Calibri" panose="020F0502020204030204" pitchFamily="34" charset="0"/>
                <a:cs typeface="Lotus" panose="00000400000000000000" pitchFamily="2" charset="-78"/>
              </a:rPr>
              <a:t>.</a:t>
            </a:r>
          </a:p>
        </p:txBody>
      </p:sp>
    </p:spTree>
    <p:extLst>
      <p:ext uri="{BB962C8B-B14F-4D97-AF65-F5344CB8AC3E}">
        <p14:creationId xmlns:p14="http://schemas.microsoft.com/office/powerpoint/2010/main" val="17778153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ويژگي عملكردهاي جديد</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77500" lnSpcReduction="20000"/>
          </a:bodyPr>
          <a:lstStyle/>
          <a:p>
            <a:pPr marL="36900" indent="0">
              <a:lnSpc>
                <a:spcPct val="120000"/>
              </a:lnSpc>
              <a:buNone/>
            </a:pPr>
            <a:r>
              <a:rPr lang="fa-IR" sz="4000" dirty="0" smtClean="0">
                <a:effectLst/>
                <a:latin typeface="Calibri" panose="020F0502020204030204" pitchFamily="34" charset="0"/>
                <a:ea typeface="Calibri" panose="020F0502020204030204" pitchFamily="34" charset="0"/>
                <a:cs typeface="Lotus" panose="00000400000000000000" pitchFamily="2" charset="-78"/>
              </a:rPr>
              <a:t>عملكردهاي </a:t>
            </a:r>
            <a:r>
              <a:rPr lang="fa-IR" sz="4000" dirty="0">
                <a:effectLst/>
                <a:latin typeface="Calibri" panose="020F0502020204030204" pitchFamily="34" charset="0"/>
                <a:ea typeface="Calibri" panose="020F0502020204030204" pitchFamily="34" charset="0"/>
                <a:cs typeface="Lotus" panose="00000400000000000000" pitchFamily="2" charset="-78"/>
              </a:rPr>
              <a:t>جديد نمي‌تواند تكرار عملكردهاي سنّتي و پيشين جامعه باشد، زيرا:</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شرايط اجتماعي تغيير كرده و عملكردهاي سنّتي رضايتمندي ايجاد نمي‌كنند.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نيازهاي جديدي شكل گرفته كه عملكردهاي جديد مي‌طلبند.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باور جامعه به اسلام ارتقاء يافته و عملكردهايي منطبق‌تر با اسلام مي‌طلبد از آن‌چه در سده‌هاي پيش عمل مي‌كرد.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ابزارها رشد يافته و با سرعت بيشتري مي‌توان در مسير اسلام گام برداشت.</a:t>
            </a:r>
          </a:p>
        </p:txBody>
      </p:sp>
    </p:spTree>
    <p:extLst>
      <p:ext uri="{BB962C8B-B14F-4D97-AF65-F5344CB8AC3E}">
        <p14:creationId xmlns:p14="http://schemas.microsoft.com/office/powerpoint/2010/main" val="40251092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شيوه طراحي عملكردهاي جديد</a:t>
            </a:r>
            <a:endParaRPr lang="fa-IR" dirty="0">
              <a:cs typeface="Zeytoon" panose="00000400000000000000" pitchFamily="2" charset="-78"/>
            </a:endParaRPr>
          </a:p>
        </p:txBody>
      </p:sp>
      <p:sp>
        <p:nvSpPr>
          <p:cNvPr id="2" name="Content Placeholder 1"/>
          <p:cNvSpPr>
            <a:spLocks noGrp="1"/>
          </p:cNvSpPr>
          <p:nvPr>
            <p:ph idx="1"/>
          </p:nvPr>
        </p:nvSpPr>
        <p:spPr/>
        <p:txBody>
          <a:bodyPr>
            <a:normAutofit lnSpcReduction="10000"/>
          </a:bodyPr>
          <a:lstStyle/>
          <a:p>
            <a:pPr marL="36900" indent="0">
              <a:lnSpc>
                <a:spcPct val="120000"/>
              </a:lnSpc>
              <a:buNone/>
            </a:pPr>
            <a:r>
              <a:rPr lang="fa-IR" sz="4000" dirty="0" smtClean="0">
                <a:effectLst/>
                <a:latin typeface="Calibri" panose="020F0502020204030204" pitchFamily="34" charset="0"/>
                <a:ea typeface="Calibri" panose="020F0502020204030204" pitchFamily="34" charset="0"/>
                <a:cs typeface="Lotus" panose="00000400000000000000" pitchFamily="2" charset="-78"/>
              </a:rPr>
              <a:t>براي </a:t>
            </a:r>
            <a:r>
              <a:rPr lang="fa-IR" sz="4000" dirty="0">
                <a:effectLst/>
                <a:latin typeface="Calibri" panose="020F0502020204030204" pitchFamily="34" charset="0"/>
                <a:ea typeface="Calibri" panose="020F0502020204030204" pitchFamily="34" charset="0"/>
                <a:cs typeface="Lotus" panose="00000400000000000000" pitchFamily="2" charset="-78"/>
              </a:rPr>
              <a:t>خلق عملكردهاي جديد بايد؛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نيازهاي انسان را به درستي فهرست كرد و اولويت‌بندي نمود.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عملكردهاي فعلي را شناخت و به نيازها منتسب كرد.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آسيب‌هاي هر عملكرد را يافت و به دنبال عملكردي بدون آسيب گشت.</a:t>
            </a:r>
          </a:p>
        </p:txBody>
      </p:sp>
    </p:spTree>
    <p:extLst>
      <p:ext uri="{BB962C8B-B14F-4D97-AF65-F5344CB8AC3E}">
        <p14:creationId xmlns:p14="http://schemas.microsoft.com/office/powerpoint/2010/main" val="18643712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effectLst/>
                <a:latin typeface="Calibri" panose="020F0502020204030204" pitchFamily="34" charset="0"/>
                <a:cs typeface="Zeytoon" panose="00000400000000000000" pitchFamily="2" charset="-78"/>
              </a:rPr>
              <a:t>ضرورت ملاحظه اولويت نيازها</a:t>
            </a:r>
            <a:endParaRPr lang="fa-IR" dirty="0">
              <a:cs typeface="Zeytoon" panose="00000400000000000000" pitchFamily="2" charset="-78"/>
            </a:endParaRPr>
          </a:p>
        </p:txBody>
      </p:sp>
      <p:sp>
        <p:nvSpPr>
          <p:cNvPr id="2" name="Content Placeholder 1"/>
          <p:cNvSpPr>
            <a:spLocks noGrp="1"/>
          </p:cNvSpPr>
          <p:nvPr>
            <p:ph idx="1"/>
          </p:nvPr>
        </p:nvSpPr>
        <p:spPr/>
        <p:txBody>
          <a:bodyPr>
            <a:normAutofit fontScale="92500" lnSpcReduction="20000"/>
          </a:bodyPr>
          <a:lstStyle/>
          <a:p>
            <a:pPr>
              <a:lnSpc>
                <a:spcPct val="120000"/>
              </a:lnSpc>
            </a:pPr>
            <a:r>
              <a:rPr lang="fa-IR" sz="4000" dirty="0" smtClean="0">
                <a:effectLst/>
                <a:latin typeface="Calibri" panose="020F0502020204030204" pitchFamily="34" charset="0"/>
                <a:ea typeface="Calibri" panose="020F0502020204030204" pitchFamily="34" charset="0"/>
                <a:cs typeface="Lotus" panose="00000400000000000000" pitchFamily="2" charset="-78"/>
              </a:rPr>
              <a:t>اگر </a:t>
            </a:r>
            <a:r>
              <a:rPr lang="fa-IR" sz="4000" dirty="0">
                <a:effectLst/>
                <a:latin typeface="Calibri" panose="020F0502020204030204" pitchFamily="34" charset="0"/>
                <a:ea typeface="Calibri" panose="020F0502020204030204" pitchFamily="34" charset="0"/>
                <a:cs typeface="Lotus" panose="00000400000000000000" pitchFamily="2" charset="-78"/>
              </a:rPr>
              <a:t>اولويت نيازها ملاحظه نشود، نمي‌تواند انسان را به اهداف مورد انتظار برساند.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اولويت نيازها به عملكردها سرايت نموده، پاره‌اي عملكردها را مهم‌تر از ساير آن‌ها مي‌نمايد.</a:t>
            </a:r>
          </a:p>
          <a:p>
            <a:pPr>
              <a:lnSpc>
                <a:spcPct val="120000"/>
              </a:lnSpc>
            </a:pPr>
            <a:r>
              <a:rPr lang="fa-IR" sz="4000" dirty="0">
                <a:effectLst/>
                <a:latin typeface="Calibri" panose="020F0502020204030204" pitchFamily="34" charset="0"/>
                <a:ea typeface="Calibri" panose="020F0502020204030204" pitchFamily="34" charset="0"/>
                <a:cs typeface="Lotus" panose="00000400000000000000" pitchFamily="2" charset="-78"/>
              </a:rPr>
              <a:t>در توليد «برنامه تغيير سبك زندگي» ابتدا عملكردهاي داراي اولويت بايد محور قرار گيرند.</a:t>
            </a:r>
          </a:p>
        </p:txBody>
      </p:sp>
    </p:spTree>
    <p:extLst>
      <p:ext uri="{BB962C8B-B14F-4D97-AF65-F5344CB8AC3E}">
        <p14:creationId xmlns:p14="http://schemas.microsoft.com/office/powerpoint/2010/main" val="7920296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Zeytoon" panose="00000400000000000000" pitchFamily="2" charset="-78"/>
              </a:rPr>
              <a:t>دليل رجوع به الگو</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Autofit/>
          </a:bodyPr>
          <a:lstStyle/>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وقتي فرد مشابه ديگران رفتار نمايد، به آنان شبيه مي‌شود و در شباهت، كمتر در خطر هجمه قرار مي‌گيرد. </a:t>
            </a: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انسان‌ها وقتي به هم شبيه‌ترند، در پوشش، در خوراك، در رفتار، در گفتار، </a:t>
            </a:r>
            <a:r>
              <a:rPr lang="fa-IR" sz="3200" dirty="0" smtClean="0">
                <a:effectLst/>
                <a:latin typeface="Calibri" panose="020F0502020204030204" pitchFamily="34" charset="0"/>
                <a:ea typeface="Calibri" panose="020F0502020204030204" pitchFamily="34" charset="0"/>
                <a:cs typeface="Lotus" panose="00000400000000000000" pitchFamily="2" charset="-78"/>
              </a:rPr>
              <a:t>بيشتر </a:t>
            </a:r>
            <a:r>
              <a:rPr lang="fa-IR" sz="3200" dirty="0">
                <a:effectLst/>
                <a:latin typeface="Calibri" panose="020F0502020204030204" pitchFamily="34" charset="0"/>
                <a:ea typeface="Calibri" panose="020F0502020204030204" pitchFamily="34" charset="0"/>
                <a:cs typeface="Lotus" panose="00000400000000000000" pitchFamily="2" charset="-78"/>
              </a:rPr>
              <a:t>به هم اعتماد دارند و كمتر دچار اضطراب و ترس مي‌گردند. </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اگر چنين است، چرا بايد به گروه‌هاي مرجع رجوع نمايند؟! اگر صرفاً مشابه بودن هدف است، به همسايه‌ها هم كفايت مي‌كند</a:t>
            </a:r>
            <a:r>
              <a:rPr lang="fa-IR" sz="3200" dirty="0" smtClean="0">
                <a:effectLst/>
                <a:latin typeface="Calibri" panose="020F0502020204030204" pitchFamily="34" charset="0"/>
                <a:ea typeface="Calibri" panose="020F0502020204030204" pitchFamily="34" charset="0"/>
                <a:cs typeface="Lotus" panose="00000400000000000000" pitchFamily="2" charset="-78"/>
              </a:rPr>
              <a:t>.</a:t>
            </a:r>
          </a:p>
        </p:txBody>
      </p:sp>
    </p:spTree>
    <p:extLst>
      <p:ext uri="{BB962C8B-B14F-4D97-AF65-F5344CB8AC3E}">
        <p14:creationId xmlns:p14="http://schemas.microsoft.com/office/powerpoint/2010/main" val="2547512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sz="half" idx="2"/>
          </p:nvPr>
        </p:nvSpPr>
        <p:spPr/>
        <p:txBody>
          <a:bodyPr anchor="b">
            <a:normAutofit/>
          </a:bodyPr>
          <a:lstStyle/>
          <a:p>
            <a:pPr algn="l"/>
            <a:r>
              <a:rPr lang="fa-IR" sz="3600" smtClean="0">
                <a:cs typeface="Zeytoon" panose="00000400000000000000" pitchFamily="2" charset="-78"/>
              </a:rPr>
              <a:t>والسلام</a:t>
            </a:r>
            <a:endParaRPr lang="fa-IR" sz="3600" dirty="0">
              <a:cs typeface="Zeytoon" panose="00000400000000000000" pitchFamily="2" charset="-78"/>
            </a:endParaRPr>
          </a:p>
        </p:txBody>
      </p:sp>
    </p:spTree>
    <p:extLst>
      <p:ext uri="{BB962C8B-B14F-4D97-AF65-F5344CB8AC3E}">
        <p14:creationId xmlns:p14="http://schemas.microsoft.com/office/powerpoint/2010/main" val="208156356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Zeytoon" panose="00000400000000000000" pitchFamily="2" charset="-78"/>
              </a:rPr>
              <a:t>دليل رجوع به الگو</a:t>
            </a:r>
            <a:endParaRPr lang="fa-IR" dirty="0">
              <a:latin typeface="Aharoni" panose="02010803020104030203" pitchFamily="2" charset="-79"/>
              <a:cs typeface="Zeytoon" panose="00000400000000000000" pitchFamily="2" charset="-78"/>
            </a:endParaRPr>
          </a:p>
        </p:txBody>
      </p:sp>
      <p:sp>
        <p:nvSpPr>
          <p:cNvPr id="5" name="Content Placeholder 4"/>
          <p:cNvSpPr>
            <a:spLocks noGrp="1"/>
          </p:cNvSpPr>
          <p:nvPr>
            <p:ph idx="1"/>
          </p:nvPr>
        </p:nvSpPr>
        <p:spPr/>
        <p:txBody>
          <a:bodyPr>
            <a:noAutofit/>
          </a:bodyPr>
          <a:lstStyle/>
          <a:p>
            <a:pPr indent="252095" algn="just">
              <a:spcAft>
                <a:spcPts val="1200"/>
              </a:spcAft>
            </a:pPr>
            <a:r>
              <a:rPr lang="fa-IR" sz="3200" dirty="0" smtClean="0">
                <a:effectLst/>
                <a:latin typeface="Calibri" panose="020F0502020204030204" pitchFamily="34" charset="0"/>
                <a:ea typeface="Calibri" panose="020F0502020204030204" pitchFamily="34" charset="0"/>
                <a:cs typeface="Lotus" panose="00000400000000000000" pitchFamily="2" charset="-78"/>
              </a:rPr>
              <a:t> الگوها</a:t>
            </a:r>
            <a:r>
              <a:rPr lang="fa-IR" sz="3200" dirty="0">
                <a:effectLst/>
                <a:latin typeface="Calibri" panose="020F0502020204030204" pitchFamily="34" charset="0"/>
                <a:ea typeface="Calibri" panose="020F0502020204030204" pitchFamily="34" charset="0"/>
                <a:cs typeface="Lotus" panose="00000400000000000000" pitchFamily="2" charset="-78"/>
              </a:rPr>
              <a:t>، همه‌شان،‌ از افسانه‌ها گرفته تا رهبران اجتماعي و نخبگان، ورزشكاران و بازيگران، </a:t>
            </a:r>
            <a:r>
              <a:rPr lang="fa-IR" sz="3200" dirty="0" smtClean="0">
                <a:effectLst/>
                <a:latin typeface="Calibri" panose="020F0502020204030204" pitchFamily="34" charset="0"/>
                <a:ea typeface="Calibri" panose="020F0502020204030204" pitchFamily="34" charset="0"/>
                <a:cs typeface="Lotus" panose="00000400000000000000" pitchFamily="2" charset="-78"/>
              </a:rPr>
              <a:t>ويژگي </a:t>
            </a:r>
            <a:r>
              <a:rPr lang="fa-IR" sz="3200" dirty="0">
                <a:effectLst/>
                <a:latin typeface="Calibri" panose="020F0502020204030204" pitchFamily="34" charset="0"/>
                <a:ea typeface="Calibri" panose="020F0502020204030204" pitchFamily="34" charset="0"/>
                <a:cs typeface="Lotus" panose="00000400000000000000" pitchFamily="2" charset="-78"/>
              </a:rPr>
              <a:t>مشتركي </a:t>
            </a:r>
            <a:r>
              <a:rPr lang="fa-IR" sz="3200" dirty="0" smtClean="0">
                <a:effectLst/>
                <a:latin typeface="Calibri" panose="020F0502020204030204" pitchFamily="34" charset="0"/>
                <a:ea typeface="Calibri" panose="020F0502020204030204" pitchFamily="34" charset="0"/>
                <a:cs typeface="Lotus" panose="00000400000000000000" pitchFamily="2" charset="-78"/>
              </a:rPr>
              <a:t>دارند؛ </a:t>
            </a:r>
            <a:r>
              <a:rPr lang="fa-IR" sz="2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موفقيت</a:t>
            </a:r>
            <a:r>
              <a:rPr lang="fa-IR" sz="3200" dirty="0">
                <a:effectLst/>
                <a:latin typeface="Calibri" panose="020F0502020204030204" pitchFamily="34" charset="0"/>
                <a:ea typeface="Calibri" panose="020F0502020204030204" pitchFamily="34" charset="0"/>
                <a:cs typeface="Lotus" panose="00000400000000000000" pitchFamily="2" charset="-78"/>
              </a:rPr>
              <a:t>! </a:t>
            </a:r>
            <a:endParaRPr lang="fa-IR" sz="3200" dirty="0" smtClean="0">
              <a:effectLst/>
              <a:latin typeface="Calibri" panose="020F0502020204030204" pitchFamily="34" charset="0"/>
              <a:ea typeface="Calibri" panose="020F0502020204030204" pitchFamily="34" charset="0"/>
              <a:cs typeface="Lotus" panose="00000400000000000000" pitchFamily="2" charset="-78"/>
            </a:endParaRP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a:t>
            </a:r>
            <a:r>
              <a:rPr lang="fa-IR" sz="2800" b="1" dirty="0">
                <a:solidFill>
                  <a:srgbClr val="FF0000"/>
                </a:solidFill>
                <a:effectLst/>
                <a:latin typeface="Calibri" panose="020F0502020204030204" pitchFamily="34" charset="0"/>
                <a:ea typeface="Calibri" panose="020F0502020204030204" pitchFamily="34" charset="0"/>
                <a:cs typeface="Zar" panose="00000400000000000000" pitchFamily="2" charset="-78"/>
              </a:rPr>
              <a:t>شهرت</a:t>
            </a:r>
            <a:r>
              <a:rPr lang="fa-IR" sz="3200" dirty="0">
                <a:effectLst/>
                <a:latin typeface="Calibri" panose="020F0502020204030204" pitchFamily="34" charset="0"/>
                <a:ea typeface="Calibri" panose="020F0502020204030204" pitchFamily="34" charset="0"/>
                <a:cs typeface="Lotus" panose="00000400000000000000" pitchFamily="2" charset="-78"/>
              </a:rPr>
              <a:t> شاخص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موفقيت است.</a:t>
            </a: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افراد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مي‌خواهند </a:t>
            </a:r>
            <a:r>
              <a:rPr lang="fa-IR" sz="3200" dirty="0">
                <a:effectLst/>
                <a:latin typeface="Calibri" panose="020F0502020204030204" pitchFamily="34" charset="0"/>
                <a:ea typeface="Calibri" panose="020F0502020204030204" pitchFamily="34" charset="0"/>
                <a:cs typeface="Lotus" panose="00000400000000000000" pitchFamily="2" charset="-78"/>
              </a:rPr>
              <a:t>در انتخاب خود بهترين گزينه را برگزينند و از اين رو، به سراغ افراد موفق </a:t>
            </a:r>
            <a:r>
              <a:rPr lang="fa-IR" sz="3200" dirty="0" smtClean="0">
                <a:effectLst/>
                <a:latin typeface="Calibri" panose="020F0502020204030204" pitchFamily="34" charset="0"/>
                <a:ea typeface="Calibri" panose="020F0502020204030204" pitchFamily="34" charset="0"/>
                <a:cs typeface="Lotus" panose="00000400000000000000" pitchFamily="2" charset="-78"/>
              </a:rPr>
              <a:t>مي‌روند.</a:t>
            </a:r>
          </a:p>
          <a:p>
            <a:pPr indent="252095" algn="just">
              <a:spcAft>
                <a:spcPts val="1200"/>
              </a:spcAft>
            </a:pPr>
            <a:r>
              <a:rPr lang="fa-IR" sz="3200" dirty="0">
                <a:effectLst/>
                <a:latin typeface="Calibri" panose="020F0502020204030204" pitchFamily="34" charset="0"/>
                <a:ea typeface="Calibri" panose="020F0502020204030204" pitchFamily="34" charset="0"/>
                <a:cs typeface="Lotus" panose="00000400000000000000" pitchFamily="2" charset="-78"/>
              </a:rPr>
              <a:t> افرادي كه </a:t>
            </a:r>
            <a:r>
              <a:rPr lang="fa-IR" sz="3200" dirty="0" smtClean="0">
                <a:effectLst/>
                <a:latin typeface="Calibri" panose="020F0502020204030204" pitchFamily="34" charset="0"/>
                <a:ea typeface="Calibri" panose="020F0502020204030204" pitchFamily="34" charset="0"/>
                <a:cs typeface="Lotus" panose="00000400000000000000" pitchFamily="2" charset="-78"/>
              </a:rPr>
              <a:t>انتخاب‌هاي </a:t>
            </a:r>
            <a:r>
              <a:rPr lang="fa-IR" sz="3200" dirty="0">
                <a:effectLst/>
                <a:latin typeface="Calibri" panose="020F0502020204030204" pitchFamily="34" charset="0"/>
                <a:ea typeface="Calibri" panose="020F0502020204030204" pitchFamily="34" charset="0"/>
                <a:cs typeface="Lotus" panose="00000400000000000000" pitchFamily="2" charset="-78"/>
              </a:rPr>
              <a:t>با كيفيت و درستي داشته‌اند كه به موفقيت دست </a:t>
            </a:r>
            <a:r>
              <a:rPr lang="fa-IR" sz="3200" dirty="0" smtClean="0">
                <a:effectLst/>
                <a:latin typeface="Calibri" panose="020F0502020204030204" pitchFamily="34" charset="0"/>
                <a:ea typeface="Calibri" panose="020F0502020204030204" pitchFamily="34" charset="0"/>
                <a:cs typeface="Lotus" panose="00000400000000000000" pitchFamily="2" charset="-78"/>
              </a:rPr>
              <a:t>يازيده‌اند.</a:t>
            </a:r>
          </a:p>
        </p:txBody>
      </p:sp>
    </p:spTree>
    <p:extLst>
      <p:ext uri="{BB962C8B-B14F-4D97-AF65-F5344CB8AC3E}">
        <p14:creationId xmlns:p14="http://schemas.microsoft.com/office/powerpoint/2010/main" val="38813194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TM04033929[[fn=Slate]]</Template>
  <TotalTime>289</TotalTime>
  <Words>3795</Words>
  <Application>Microsoft Office PowerPoint</Application>
  <PresentationFormat>Widescreen</PresentationFormat>
  <Paragraphs>256</Paragraphs>
  <Slides>80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Aharoni</vt:lpstr>
      <vt:lpstr>Arial</vt:lpstr>
      <vt:lpstr>Calibri</vt:lpstr>
      <vt:lpstr>Calisto MT</vt:lpstr>
      <vt:lpstr>EntezareZohoor B3</vt:lpstr>
      <vt:lpstr>Lotus</vt:lpstr>
      <vt:lpstr>Trebuchet MS</vt:lpstr>
      <vt:lpstr>Wingdings 2</vt:lpstr>
      <vt:lpstr>Zar</vt:lpstr>
      <vt:lpstr>Zeytoon</vt:lpstr>
      <vt:lpstr>Slate</vt:lpstr>
      <vt:lpstr>PowerPoint Presentation</vt:lpstr>
      <vt:lpstr>بسم‌الله‌الرحمن‌الرحيم</vt:lpstr>
      <vt:lpstr>معماري سبك زندگي</vt:lpstr>
      <vt:lpstr>سبك زندگي = Lifestyle</vt:lpstr>
      <vt:lpstr>سبك زندگي = Lifestyle</vt:lpstr>
      <vt:lpstr>نقش الگوها</vt:lpstr>
      <vt:lpstr>نقش گروه‌هاي مرجع</vt:lpstr>
      <vt:lpstr>دليل رجوع به الگو</vt:lpstr>
      <vt:lpstr>دليل رجوع به الگو</vt:lpstr>
      <vt:lpstr>دليل رجوع به الگو</vt:lpstr>
      <vt:lpstr>خاستگاه رفتار</vt:lpstr>
      <vt:lpstr>خاستگاه رفتار</vt:lpstr>
      <vt:lpstr>خاستگاه رفتار</vt:lpstr>
      <vt:lpstr>خاستگاه رفتار</vt:lpstr>
      <vt:lpstr>نياز، اراده، لذّت</vt:lpstr>
      <vt:lpstr>فلسفتنا؛ شهيد صدر (ره)</vt:lpstr>
      <vt:lpstr>خاستگاه نياز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فهرست نيازها</vt:lpstr>
      <vt:lpstr>فهرست نيازها؛ هرم مازلو</vt:lpstr>
      <vt:lpstr>فهرست نيازها؛ هرم مازلو</vt:lpstr>
      <vt:lpstr>فهرست نيازها؛ طب سنّتي</vt:lpstr>
      <vt:lpstr>فهرست نيازها؛ فرويد</vt:lpstr>
      <vt:lpstr>فهرست نيازها؛ موري</vt:lpstr>
      <vt:lpstr>فهرست نيازهاي معنوي</vt:lpstr>
      <vt:lpstr>فهرست نيازهاي معنوي</vt:lpstr>
      <vt:lpstr>فهرست نيازها؛ كوينيگ</vt:lpstr>
      <vt:lpstr>فهرست نيازها؛ شبيه‌سازي هرم مازلو</vt:lpstr>
      <vt:lpstr>فهرست نيازها؛ نگرش فلسفي</vt:lpstr>
      <vt:lpstr>فهرست نيازها؛ شهيد مطهري</vt:lpstr>
      <vt:lpstr>روند دستيابي به فهرست نيازها</vt:lpstr>
      <vt:lpstr>فهرست نيازها</vt:lpstr>
      <vt:lpstr>PowerPoint Presentation</vt:lpstr>
      <vt:lpstr>مبناي ارتباط انسان با خود و غيرخود</vt:lpstr>
      <vt:lpstr>سطوح لذّت‌جويي</vt:lpstr>
      <vt:lpstr>لذّت‌هاي وهله‌اي؛ دارايي</vt:lpstr>
      <vt:lpstr>لذّت‌هاي انتظاري؛ كسب</vt:lpstr>
      <vt:lpstr>لذّت‌هاي انتظاري؛ كسب</vt:lpstr>
      <vt:lpstr>لذّت‌هاي انتظاري؛ كسب</vt:lpstr>
      <vt:lpstr>لذّت‌هاي جاودان؛ ذخيره</vt:lpstr>
      <vt:lpstr>لذّت‌هاي جاودان؛ ذخيره</vt:lpstr>
      <vt:lpstr>لذّت‌هاي جاودان؛ ذخيره</vt:lpstr>
      <vt:lpstr>مدل پيشنهادي</vt:lpstr>
      <vt:lpstr>PowerPoint Presentation</vt:lpstr>
      <vt:lpstr>PowerPoint Presentation</vt:lpstr>
      <vt:lpstr>PowerPoint Presentation</vt:lpstr>
      <vt:lpstr>PowerPoint Presentation</vt:lpstr>
      <vt:lpstr>PowerPoint Presentation</vt:lpstr>
      <vt:lpstr>طرح مسأله</vt:lpstr>
      <vt:lpstr>مسأله اول</vt:lpstr>
      <vt:lpstr>پرسش‌هاي مهم</vt:lpstr>
      <vt:lpstr>پرسش‌هاي مهم</vt:lpstr>
      <vt:lpstr>پرسش‌هاي مهم</vt:lpstr>
      <vt:lpstr>مسأله دوم</vt:lpstr>
      <vt:lpstr>پرسش‌هاي مهم</vt:lpstr>
      <vt:lpstr>پرسش‌هاي مهم</vt:lpstr>
      <vt:lpstr>پرسش‌هاي مهم</vt:lpstr>
      <vt:lpstr>مسأله سوم</vt:lpstr>
      <vt:lpstr>پرسش‌هاي مهم</vt:lpstr>
      <vt:lpstr>پرسش‌هاي مهم</vt:lpstr>
      <vt:lpstr>فرضيه‌هاي پژوهش</vt:lpstr>
      <vt:lpstr>محوريّت نيازها در سبك زندگي</vt:lpstr>
      <vt:lpstr>گروه‌هاي مرجع در سبك زندگي</vt:lpstr>
      <vt:lpstr>شيوه تغيير سبك زندگي</vt:lpstr>
      <vt:lpstr>شيوه طراحي سبك زندگي گروه‌هاي مرجع</vt:lpstr>
      <vt:lpstr>ويژگي عملكردهاي جديد</vt:lpstr>
      <vt:lpstr>شيوه طراحي عملكردهاي جديد</vt:lpstr>
      <vt:lpstr>ضرورت ملاحظه اولويت نيازها</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46</cp:revision>
  <dcterms:created xsi:type="dcterms:W3CDTF">2017-01-12T16:09:49Z</dcterms:created>
  <dcterms:modified xsi:type="dcterms:W3CDTF">2017-01-14T16:33:31Z</dcterms:modified>
</cp:coreProperties>
</file>